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5" r:id="rId2"/>
    <p:sldId id="292" r:id="rId3"/>
    <p:sldId id="302" r:id="rId4"/>
    <p:sldId id="307" r:id="rId5"/>
    <p:sldId id="306" r:id="rId6"/>
    <p:sldId id="305" r:id="rId7"/>
    <p:sldId id="304" r:id="rId8"/>
    <p:sldId id="303" r:id="rId9"/>
    <p:sldId id="301" r:id="rId10"/>
    <p:sldId id="300" r:id="rId11"/>
    <p:sldId id="322" r:id="rId12"/>
    <p:sldId id="319" r:id="rId13"/>
    <p:sldId id="324" r:id="rId14"/>
    <p:sldId id="326" r:id="rId15"/>
    <p:sldId id="327" r:id="rId16"/>
    <p:sldId id="318" r:id="rId17"/>
    <p:sldId id="317" r:id="rId18"/>
    <p:sldId id="328" r:id="rId19"/>
    <p:sldId id="329" r:id="rId20"/>
    <p:sldId id="32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09B6"/>
    <a:srgbClr val="A90B8B"/>
    <a:srgbClr val="F90F36"/>
    <a:srgbClr val="6D288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54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3.gif"/><Relationship Id="rId7" Type="http://schemas.openxmlformats.org/officeDocument/2006/relationships/image" Target="../media/image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5" Type="http://schemas.openxmlformats.org/officeDocument/2006/relationships/image" Target="../media/image18.gif"/><Relationship Id="rId4" Type="http://schemas.openxmlformats.org/officeDocument/2006/relationships/image" Target="../media/image31.png"/><Relationship Id="rId9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.gif"/><Relationship Id="rId7" Type="http://schemas.openxmlformats.org/officeDocument/2006/relationships/image" Target="../media/image1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9.gif"/><Relationship Id="rId10" Type="http://schemas.openxmlformats.org/officeDocument/2006/relationships/image" Target="../media/image14.gif"/><Relationship Id="rId4" Type="http://schemas.openxmlformats.org/officeDocument/2006/relationships/image" Target="../media/image5.gif"/><Relationship Id="rId9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image" Target="../media/image5.gif"/><Relationship Id="rId7" Type="http://schemas.openxmlformats.org/officeDocument/2006/relationships/image" Target="../media/image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gif"/><Relationship Id="rId5" Type="http://schemas.openxmlformats.org/officeDocument/2006/relationships/image" Target="../media/image23.gif"/><Relationship Id="rId4" Type="http://schemas.openxmlformats.org/officeDocument/2006/relationships/image" Target="../media/image26.gif"/><Relationship Id="rId9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5.gif"/><Relationship Id="rId7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.gif"/><Relationship Id="rId4" Type="http://schemas.openxmlformats.org/officeDocument/2006/relationships/image" Target="../media/image9.gif"/><Relationship Id="rId9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5.gif"/><Relationship Id="rId7" Type="http://schemas.openxmlformats.org/officeDocument/2006/relationships/image" Target="../media/image4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.gif"/><Relationship Id="rId4" Type="http://schemas.openxmlformats.org/officeDocument/2006/relationships/image" Target="../media/image9.gif"/><Relationship Id="rId9" Type="http://schemas.openxmlformats.org/officeDocument/2006/relationships/image" Target="../media/image30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5.gif"/><Relationship Id="rId7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3.gif"/><Relationship Id="rId10" Type="http://schemas.openxmlformats.org/officeDocument/2006/relationships/image" Target="../media/image44.png"/><Relationship Id="rId4" Type="http://schemas.openxmlformats.org/officeDocument/2006/relationships/image" Target="../media/image9.gif"/><Relationship Id="rId9" Type="http://schemas.openxmlformats.org/officeDocument/2006/relationships/image" Target="../media/image24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5.gif"/><Relationship Id="rId7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gif"/><Relationship Id="rId5" Type="http://schemas.openxmlformats.org/officeDocument/2006/relationships/image" Target="../media/image45.png"/><Relationship Id="rId10" Type="http://schemas.openxmlformats.org/officeDocument/2006/relationships/image" Target="../media/image48.jpeg"/><Relationship Id="rId4" Type="http://schemas.openxmlformats.org/officeDocument/2006/relationships/image" Target="../media/image9.gif"/><Relationship Id="rId9" Type="http://schemas.openxmlformats.org/officeDocument/2006/relationships/image" Target="../media/image30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5.gif"/><Relationship Id="rId7" Type="http://schemas.openxmlformats.org/officeDocument/2006/relationships/image" Target="../media/image50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gif"/><Relationship Id="rId5" Type="http://schemas.openxmlformats.org/officeDocument/2006/relationships/image" Target="../media/image49.jpeg"/><Relationship Id="rId4" Type="http://schemas.openxmlformats.org/officeDocument/2006/relationships/image" Target="../media/image9.gif"/><Relationship Id="rId9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gif"/><Relationship Id="rId5" Type="http://schemas.openxmlformats.org/officeDocument/2006/relationships/image" Target="../media/image3.gif"/><Relationship Id="rId4" Type="http://schemas.openxmlformats.org/officeDocument/2006/relationships/image" Target="../media/image9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3.gif"/><Relationship Id="rId4" Type="http://schemas.openxmlformats.org/officeDocument/2006/relationships/image" Target="../media/image9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6.png"/><Relationship Id="rId7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5.gif"/><Relationship Id="rId4" Type="http://schemas.openxmlformats.org/officeDocument/2006/relationships/image" Target="../media/image7.png"/><Relationship Id="rId9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gif"/><Relationship Id="rId3" Type="http://schemas.openxmlformats.org/officeDocument/2006/relationships/image" Target="../media/image3.gif"/><Relationship Id="rId7" Type="http://schemas.openxmlformats.org/officeDocument/2006/relationships/image" Target="../media/image26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4.gif"/><Relationship Id="rId10" Type="http://schemas.openxmlformats.org/officeDocument/2006/relationships/image" Target="../media/image4.gif"/><Relationship Id="rId4" Type="http://schemas.openxmlformats.org/officeDocument/2006/relationships/image" Target="../media/image52.gif"/><Relationship Id="rId9" Type="http://schemas.openxmlformats.org/officeDocument/2006/relationships/image" Target="../media/image5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image" Target="../media/image10.png"/><Relationship Id="rId7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5.gif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image" Target="../media/image12.jpeg"/><Relationship Id="rId7" Type="http://schemas.openxmlformats.org/officeDocument/2006/relationships/image" Target="../media/image3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gif"/><Relationship Id="rId5" Type="http://schemas.openxmlformats.org/officeDocument/2006/relationships/image" Target="../media/image5.gif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image" Target="../media/image15.jpeg"/><Relationship Id="rId7" Type="http://schemas.openxmlformats.org/officeDocument/2006/relationships/image" Target="../media/image18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gif"/><Relationship Id="rId5" Type="http://schemas.openxmlformats.org/officeDocument/2006/relationships/image" Target="../media/image5.gif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gif"/><Relationship Id="rId3" Type="http://schemas.openxmlformats.org/officeDocument/2006/relationships/image" Target="../media/image19.jpeg"/><Relationship Id="rId7" Type="http://schemas.openxmlformats.org/officeDocument/2006/relationships/image" Target="../media/image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5.gif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7" Type="http://schemas.openxmlformats.org/officeDocument/2006/relationships/image" Target="../media/image5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0.pn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3.gif"/><Relationship Id="rId7" Type="http://schemas.openxmlformats.org/officeDocument/2006/relationships/image" Target="../media/image9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gif"/><Relationship Id="rId11" Type="http://schemas.openxmlformats.org/officeDocument/2006/relationships/image" Target="../media/image18.gif"/><Relationship Id="rId5" Type="http://schemas.openxmlformats.org/officeDocument/2006/relationships/image" Target="../media/image24.gif"/><Relationship Id="rId10" Type="http://schemas.openxmlformats.org/officeDocument/2006/relationships/image" Target="../media/image14.gif"/><Relationship Id="rId4" Type="http://schemas.openxmlformats.org/officeDocument/2006/relationships/image" Target="../media/image23.gif"/><Relationship Id="rId9" Type="http://schemas.openxmlformats.org/officeDocument/2006/relationships/image" Target="../media/image26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gif"/><Relationship Id="rId3" Type="http://schemas.openxmlformats.org/officeDocument/2006/relationships/image" Target="../media/image27.jpeg"/><Relationship Id="rId7" Type="http://schemas.openxmlformats.org/officeDocument/2006/relationships/image" Target="../media/image2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9.gif"/><Relationship Id="rId4" Type="http://schemas.openxmlformats.org/officeDocument/2006/relationships/image" Target="../media/image5.gif"/><Relationship Id="rId9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www.publicdomainpictures.net/pictures/70000/velka/background-papier-blanc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62"/>
            <a:ext cx="9144000" cy="6851838"/>
          </a:xfrm>
          <a:prstGeom prst="rect">
            <a:avLst/>
          </a:prstGeom>
          <a:noFill/>
          <a:ln w="31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://images.all-free-download.com/images/graphiclarge/cartoon_boys_and_girls_55899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162"/>
            <a:ext cx="7560840" cy="6851838"/>
          </a:xfrm>
          <a:prstGeom prst="rect">
            <a:avLst/>
          </a:prstGeom>
          <a:noFill/>
          <a:ln w="31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783077" y="2241446"/>
            <a:ext cx="4165187" cy="2123658"/>
          </a:xfrm>
          <a:prstGeom prst="rect">
            <a:avLst/>
          </a:prstGeom>
          <a:solidFill>
            <a:srgbClr val="FFC000"/>
          </a:solidFill>
          <a:ln w="57150"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solidFill>
                  <a:prstClr val="white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«</a:t>
            </a:r>
            <a:r>
              <a:rPr lang="ru-RU" sz="4400" b="1" dirty="0">
                <a:solidFill>
                  <a:prstClr val="white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История, рассказанная </a:t>
            </a:r>
            <a:r>
              <a:rPr lang="ru-RU" sz="4400" b="1" dirty="0" smtClean="0">
                <a:solidFill>
                  <a:prstClr val="white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книгой» </a:t>
            </a:r>
            <a:endParaRPr lang="ru-RU" sz="4400" b="1" dirty="0" smtClean="0">
              <a:solidFill>
                <a:prstClr val="white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7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057797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822" y="311045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078" y="4221088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http://otvet.imgsmail.ru/download/875a8375f91de049494d6073098e8a2f_7557449fb9f60c44c8956b74cc8b261d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966664"/>
            <a:ext cx="423925" cy="545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http://otvet.imgsmail.ru/download/875a8375f91de049494d6073098e8a2f_7557449fb9f60c44c8956b74cc8b261d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115" y="476672"/>
            <a:ext cx="423925" cy="545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21" y="3209925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877272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1045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8592" y="5877272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321300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http://otvet.imgsmail.ru/download/875a8375f91de049494d6073098e8a2f_7557449fb9f60c44c8956b74cc8b261d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5" y="1720840"/>
            <a:ext cx="423925" cy="545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http://otvet.imgsmail.ru/download/875a8375f91de049494d6073098e8a2f_7557449fb9f60c44c8956b74cc8b261d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5" y="4526454"/>
            <a:ext cx="423925" cy="545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http://otvet.imgsmail.ru/download/875a8375f91de049494d6073098e8a2f_7557449fb9f60c44c8956b74cc8b261d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6119" y="1720840"/>
            <a:ext cx="423925" cy="545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http://otvet.imgsmail.ru/download/875a8375f91de049494d6073098e8a2f_7557449fb9f60c44c8956b74cc8b261d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684" y="4526454"/>
            <a:ext cx="423925" cy="545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http://kartinki-vernisazh.ru/_ph/79/1/845833681.jpg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8996" y="4020277"/>
            <a:ext cx="1466853" cy="15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2680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www.publicdomainpictures.net/pictures/70000/velka/background-papier-blanc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" y="-468"/>
            <a:ext cx="9144001" cy="6858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549" y="184619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610639" y="30058"/>
            <a:ext cx="4714752" cy="6486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solidFill>
                  <a:srgbClr val="CD09B6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Как делают книги?</a:t>
            </a:r>
            <a:endParaRPr lang="ru-RU" sz="3600" dirty="0">
              <a:solidFill>
                <a:srgbClr val="CD09B6"/>
              </a:solidFill>
              <a:latin typeface="Batang" panose="02030600000101010101" pitchFamily="18" charset="-127"/>
              <a:ea typeface="Batang" panose="02030600000101010101" pitchFamily="18" charset="-127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54947" y="678697"/>
            <a:ext cx="7026136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   Если 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Ты любишь читать, Тебе наверняка очень интересно, как делают книги. Давай прогуляемся </a:t>
            </a:r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по издательству 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и </a:t>
            </a:r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типографии, 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и я расскажу Тебе секреты изготовления книг.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   Итак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, после того, как автор напишет текст, а редактор издательства его утвердит, начинается процесс </a:t>
            </a:r>
            <a:r>
              <a:rPr lang="ru-RU" sz="1600" b="1" dirty="0">
                <a:ln>
                  <a:solidFill>
                    <a:srgbClr val="CD09B6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корректуры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. </a:t>
            </a:r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 Произведение 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проверяется на наличие ошибок. </a:t>
            </a:r>
          </a:p>
        </p:txBody>
      </p:sp>
      <p:pic>
        <p:nvPicPr>
          <p:cNvPr id="13" name="Picture 6" descr="http://www.doverlibrary.org/wp-content/uploads/2014/01/girl-160170_960_720-768x70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5391" y="3543963"/>
            <a:ext cx="1498916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animashki.kak2z.org/pic/17/knigi-8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57117">
            <a:off x="7269653" y="4242791"/>
            <a:ext cx="1610393" cy="613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kartinki-vernisazh.ru/_ph/79/1/845833681.jpg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11" y="78656"/>
            <a:ext cx="985269" cy="1046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http://www.animationplayhouse.com/book7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1935">
            <a:off x="379000" y="320440"/>
            <a:ext cx="544260" cy="427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308" y="398562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sale50.maxdiscounts.ru/img/products/50568-kachestvennaja-korrektura-tekstov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0653" y="2708920"/>
            <a:ext cx="5195812" cy="3240361"/>
          </a:xfrm>
          <a:prstGeom prst="rect">
            <a:avLst/>
          </a:prstGeom>
          <a:noFill/>
          <a:ln w="57150">
            <a:solidFill>
              <a:srgbClr val="CD09B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http://900igr.net/up/datai/249544/0002-004-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4655187"/>
            <a:ext cx="2845568" cy="213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21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www.publicdomainpictures.net/pictures/70000/velka/background-papier-blanc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" y="-468"/>
            <a:ext cx="9144001" cy="6858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549" y="184619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68754" y="301097"/>
            <a:ext cx="7026136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   В 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идеале команда корректоров вычитывает текст несколько раз. После этого книге подбирают иллюстрации.</a:t>
            </a:r>
          </a:p>
        </p:txBody>
      </p:sp>
      <p:pic>
        <p:nvPicPr>
          <p:cNvPr id="16" name="Picture 2" descr="http://kartinki-vernisazh.ru/_ph/79/1/845833681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11" y="227117"/>
            <a:ext cx="913261" cy="969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http://www.animationplayhouse.com/book7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1935">
            <a:off x="369263" y="416602"/>
            <a:ext cx="544260" cy="427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https://2.bp.blogspot.com/-6OOQnVoaDEQ/V9_ZsuneH8I/AAAAAAAABtc/ydSldkZ9JeYUD1_sGdAAoWg2MuzRojUWgCEw/s1600/454389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3820" y="1556792"/>
            <a:ext cx="1312296" cy="1728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4" descr="http://animashki.kak2z.org/pic/17/knigi-8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52206">
            <a:off x="5710602" y="2033538"/>
            <a:ext cx="1339004" cy="675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75" y="478665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repead.ru/souamic/%D0%96%D1%83%D1%80%D0%BD%D0%B0%D0%BB+%C2%AB%D0%9A%D1%83%D1%80%D1%81%D0%B8%D0%B2%C2%BB+%E2%84%962+%2810%29+%D0%B0%D0%BF%D1%80%D0%B5%D0%BB%D1%8C+1998c/198788_html_12aa7350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747" y="1485226"/>
            <a:ext cx="4187136" cy="2951885"/>
          </a:xfrm>
          <a:prstGeom prst="rect">
            <a:avLst/>
          </a:prstGeom>
          <a:noFill/>
          <a:ln w="57150">
            <a:solidFill>
              <a:srgbClr val="CD09B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img.ubu.ru/gal_tshchatelnaya_i_nedorogaya_korrektura_i_redakturovanie_9613316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542706"/>
            <a:ext cx="4203901" cy="2973337"/>
          </a:xfrm>
          <a:prstGeom prst="rect">
            <a:avLst/>
          </a:prstGeom>
          <a:noFill/>
          <a:ln w="57150">
            <a:solidFill>
              <a:srgbClr val="CD09B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6" descr="http://schoolval.ru/images/books_paper.gi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206" y="4857714"/>
            <a:ext cx="1944217" cy="1392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6865" y="5334669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5483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www.publicdomainpictures.net/pictures/70000/velka/background-papier-blanc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91258" y="275126"/>
            <a:ext cx="7322385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   Затем 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начинается </a:t>
            </a:r>
            <a:r>
              <a:rPr lang="ru-RU" sz="1600" b="1" dirty="0">
                <a:ln>
                  <a:solidFill>
                    <a:srgbClr val="CD09B6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верстка.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 С помощью специальной компьютерной программы верстальщик выбирает формат книги, размер </a:t>
            </a:r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полей, 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виды и размеры шрифтов, определяет расположение иллюстраций и текста</a:t>
            </a:r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. </a:t>
            </a:r>
            <a:endParaRPr lang="ru-RU" sz="1600" b="1" dirty="0">
              <a:ln>
                <a:solidFill>
                  <a:srgbClr val="7030A0"/>
                </a:solidFill>
              </a:ln>
              <a:solidFill>
                <a:srgbClr val="7030A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86402" y="2142855"/>
            <a:ext cx="1443223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u="sng" dirty="0">
                <a:ln>
                  <a:solidFill>
                    <a:srgbClr val="CD09B6"/>
                  </a:solidFill>
                </a:ln>
                <a:solidFill>
                  <a:srgbClr val="CD09B6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Интересно! </a:t>
            </a:r>
            <a:endParaRPr lang="ru-RU" sz="1600" b="1" u="sng" dirty="0" smtClean="0">
              <a:ln>
                <a:solidFill>
                  <a:srgbClr val="CD09B6"/>
                </a:solidFill>
              </a:ln>
              <a:solidFill>
                <a:srgbClr val="CD09B6"/>
              </a:solidFill>
              <a:latin typeface="Batang" panose="02030600000101010101" pitchFamily="18" charset="-127"/>
              <a:ea typeface="Batang" panose="02030600000101010101" pitchFamily="18" charset="-127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За 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одну смену работники типографии могут </a:t>
            </a:r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напечатать 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несколько тысяч листов.</a:t>
            </a:r>
          </a:p>
        </p:txBody>
      </p:sp>
      <p:pic>
        <p:nvPicPr>
          <p:cNvPr id="12" name="Picture 2" descr="http://kartinki-vernisazh.ru/_ph/79/1/845833681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89" y="275126"/>
            <a:ext cx="945718" cy="100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ttp://www.playcast.ru/uploads/2017/10/05/23588088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3604794"/>
            <a:ext cx="1265725" cy="2693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a0ad67f2f9e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06459" flipH="1">
            <a:off x="8074514" y="3283174"/>
            <a:ext cx="59740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8343" y="5709633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http://www.animationplayhouse.com/book7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1935">
            <a:off x="178194" y="694501"/>
            <a:ext cx="544260" cy="427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284" y="764704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https://opt-745794.ssl.1c-bitrix-cdn.ru/upload/iblock/9fa/pt7rer6ac.gif?149303081710856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251" y="5172624"/>
            <a:ext cx="1417501" cy="1227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mtdata.ru/u4/photoC22E/20699745546-0/original.jpe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767464"/>
            <a:ext cx="4962609" cy="3763139"/>
          </a:xfrm>
          <a:prstGeom prst="rect">
            <a:avLst/>
          </a:prstGeom>
          <a:noFill/>
          <a:ln w="57150">
            <a:solidFill>
              <a:srgbClr val="CD09B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1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www.publicdomainpictures.net/pictures/70000/velka/background-papier-blanc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kartinki-vernisazh.ru/_ph/79/1/845833681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26" y="124825"/>
            <a:ext cx="1065130" cy="1130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://www.animationplayhouse.com/book7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1935">
            <a:off x="53549" y="487164"/>
            <a:ext cx="666750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276" y="560641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75656" y="126806"/>
            <a:ext cx="691276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   Следующий 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этап называется </a:t>
            </a:r>
            <a:r>
              <a:rPr lang="ru-RU" sz="1600" b="1" dirty="0">
                <a:ln>
                  <a:solidFill>
                    <a:srgbClr val="CD09B6"/>
                  </a:solidFill>
                </a:ln>
                <a:solidFill>
                  <a:srgbClr val="CD09B6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цветоделением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. Знаешь ли Ты, что для того, чтобы напечатать обложку модного журнала, нужно всего четыре краски: голубая, розовая, желтая и черная? </a:t>
            </a:r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 Поэтому 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сейчас дизайнер должен разделить все иллюстрации на четыре составляющие.</a:t>
            </a:r>
          </a:p>
        </p:txBody>
      </p:sp>
      <p:pic>
        <p:nvPicPr>
          <p:cNvPr id="7170" name="Picture 2" descr="http://www.yam.ru/netcat_files/255/209/1269/third_photo_big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58" y="1867487"/>
            <a:ext cx="4028942" cy="3035329"/>
          </a:xfrm>
          <a:prstGeom prst="rect">
            <a:avLst/>
          </a:prstGeom>
          <a:noFill/>
          <a:ln w="57150">
            <a:solidFill>
              <a:srgbClr val="CD09B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https://cdn.imgbb.ru/user/19/199480/201703/f93f1cd29a2f5004b641243d6df5e401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628800"/>
            <a:ext cx="1336580" cy="2140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://novamedia.rs/data/imgs/12000/i11339_2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05064"/>
            <a:ext cx="4057398" cy="2495300"/>
          </a:xfrm>
          <a:prstGeom prst="rect">
            <a:avLst/>
          </a:prstGeom>
          <a:noFill/>
          <a:ln w="57150">
            <a:solidFill>
              <a:srgbClr val="CD09B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8" descr="http://www.clipartbest.com/cliparts/9i4/6q7/9i46q7BAT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154" y="5508919"/>
            <a:ext cx="1896694" cy="991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431" y="5877272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227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www.publicdomainpictures.net/pictures/70000/velka/background-papier-blanc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kartinki-vernisazh.ru/_ph/79/1/845833681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26" y="303728"/>
            <a:ext cx="896628" cy="95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://www.animationplayhouse.com/book7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1935">
            <a:off x="-33386" y="517779"/>
            <a:ext cx="666750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11" y="560641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47664" y="302418"/>
            <a:ext cx="68225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  Далее 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изготавливается </a:t>
            </a:r>
            <a:r>
              <a:rPr lang="ru-RU" sz="1600" b="1" dirty="0">
                <a:ln>
                  <a:solidFill>
                    <a:srgbClr val="CD09B6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печатная форма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— цифровое изображение переносят на специальную пленку и проявляют. </a:t>
            </a:r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Самый 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ответственный этап — </a:t>
            </a:r>
            <a:r>
              <a:rPr lang="ru-RU" sz="1600" b="1" dirty="0">
                <a:ln>
                  <a:solidFill>
                    <a:srgbClr val="CD09B6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печать книги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. Краска с помощью валиков на печатной машине раскатывается до тоненького слоя, подается на печатную форму, которая вращается и наносит изображение на сплошной виток бумаги. </a:t>
            </a:r>
            <a:endParaRPr lang="ru-RU" sz="1600" b="1" dirty="0">
              <a:ln>
                <a:solidFill>
                  <a:srgbClr val="7030A0"/>
                </a:solidFill>
              </a:ln>
              <a:solidFill>
                <a:srgbClr val="7030A0"/>
              </a:solidFill>
              <a:latin typeface="Batang" panose="02030600000101010101" pitchFamily="18" charset="-127"/>
              <a:ea typeface="Batang" panose="02030600000101010101" pitchFamily="18" charset="-127"/>
              <a:cs typeface="Times New Roman"/>
            </a:endParaRPr>
          </a:p>
        </p:txBody>
      </p:sp>
      <p:pic>
        <p:nvPicPr>
          <p:cNvPr id="5122" name="Picture 2" descr="http://aviaprint-spb.ru/sites/default/files/ofsetniy-stanok-heidelberg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874" y="2073981"/>
            <a:ext cx="3974967" cy="2710038"/>
          </a:xfrm>
          <a:prstGeom prst="rect">
            <a:avLst/>
          </a:prstGeom>
          <a:noFill/>
          <a:ln w="57150">
            <a:solidFill>
              <a:srgbClr val="CD09B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kopy24.ru/d/917793/d/%D0%BE%D1%84%D1%81%D0%B5%D1%82%D0%BD%D0%B0%D1%8F_%D0%BF%D0%B5%D1%87%D0%B0%D1%82%D1%8C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053" y="3793240"/>
            <a:ext cx="4007334" cy="2732105"/>
          </a:xfrm>
          <a:prstGeom prst="rect">
            <a:avLst/>
          </a:prstGeom>
          <a:noFill/>
          <a:ln w="57150">
            <a:solidFill>
              <a:srgbClr val="CD09B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6" descr="http://schoolval.ru/images/books_paper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92758">
            <a:off x="1614684" y="5217792"/>
            <a:ext cx="1512168" cy="108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0" descr="https://clipartion.com/wp-content/uploads/2015/11/stack-of-books-clipart-free-clip-art-images-830x645.gi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873685"/>
            <a:ext cx="1713121" cy="1331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227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www.publicdomainpictures.net/pictures/70000/velka/background-papier-blanc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kartinki-vernisazh.ru/_ph/79/1/845833681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26" y="303728"/>
            <a:ext cx="896628" cy="95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://www.animationplayhouse.com/book7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1935">
            <a:off x="-33386" y="517779"/>
            <a:ext cx="666750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11" y="560641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97091" y="449304"/>
            <a:ext cx="60304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Далее бумагу разрезают, складывают и сшивают.</a:t>
            </a: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9220" name="Picture 4" descr="http://photo-day.ru/wp-content/uploads/2012/03/212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26" y="1475168"/>
            <a:ext cx="4046304" cy="2668280"/>
          </a:xfrm>
          <a:prstGeom prst="rect">
            <a:avLst/>
          </a:prstGeom>
          <a:noFill/>
          <a:ln w="57150">
            <a:solidFill>
              <a:srgbClr val="CD09B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://img-fotki.yandex.ru/get/9110/119543383.2e/0_a4f6a_c72a8ca4_XX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2299" y="3711247"/>
            <a:ext cx="4058839" cy="2707214"/>
          </a:xfrm>
          <a:prstGeom prst="rect">
            <a:avLst/>
          </a:prstGeom>
          <a:noFill/>
          <a:ln w="57150">
            <a:solidFill>
              <a:srgbClr val="CD09B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://syromono.info/images/wagon-clipart-book-5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753327"/>
            <a:ext cx="1822874" cy="236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://dalnerbib.ucoz.ru/books3.gi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581128"/>
            <a:ext cx="2404886" cy="183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images.easyfreeclipart.com/98/school-books-clip-art-clipart-panda-free-images-98859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061444" y="1016790"/>
            <a:ext cx="1415172" cy="2000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179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www.publicdomainpictures.net/pictures/70000/velka/background-papier-blanc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16" y="0"/>
            <a:ext cx="9144001" cy="6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3" y="188640"/>
            <a:ext cx="7271901" cy="17912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   Любую 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книгу трудно представить без обложки. Поэтому следующий этап — создание </a:t>
            </a:r>
            <a:r>
              <a:rPr lang="ru-RU" sz="1600" b="1" dirty="0">
                <a:ln>
                  <a:solidFill>
                    <a:srgbClr val="CD09B6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«лица» 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будущей книги. Если обложка готова, ее накладывают на книжный блок и подрезают. Если изготавливается твердая обложка, книгу обрезают до приклеивания обложки</a:t>
            </a:r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. 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Вот и все — книга готова радовать глаза восхищенных </a:t>
            </a:r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покупателей.</a:t>
            </a:r>
            <a:endParaRPr lang="ru-RU" sz="1600" b="1" dirty="0">
              <a:ln>
                <a:solidFill>
                  <a:srgbClr val="7030A0"/>
                </a:solidFill>
              </a:ln>
              <a:solidFill>
                <a:srgbClr val="7030A0"/>
              </a:solidFill>
              <a:latin typeface="Batang" panose="02030600000101010101" pitchFamily="18" charset="-127"/>
              <a:ea typeface="Batang" panose="02030600000101010101" pitchFamily="18" charset="-127"/>
              <a:cs typeface="Times New Roman"/>
            </a:endParaRPr>
          </a:p>
        </p:txBody>
      </p:sp>
      <p:pic>
        <p:nvPicPr>
          <p:cNvPr id="12" name="Picture 2" descr="http://kartinki-vernisazh.ru/_ph/79/1/845833681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62" y="188640"/>
            <a:ext cx="896628" cy="95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http://www.animationplayhouse.com/book7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1935">
            <a:off x="-10582" y="386373"/>
            <a:ext cx="666750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liceumbibl.at.ua/_nw/1/81811694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905" y="5133503"/>
            <a:ext cx="2812501" cy="1323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5625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076" y="633637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http://img1.liveinternet.ru/images/attach/c/2/70/479/70479511_1297339385_book_0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573" y="3443914"/>
            <a:ext cx="3931765" cy="2625493"/>
          </a:xfrm>
          <a:prstGeom prst="rect">
            <a:avLst/>
          </a:prstGeom>
          <a:noFill/>
          <a:ln w="57150">
            <a:solidFill>
              <a:srgbClr val="CD09B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http://img-fotki.yandex.ru/get/6721/119543383.2f/0_a4f7d_2f04450c_XXL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108" y="1988840"/>
            <a:ext cx="3910076" cy="2607990"/>
          </a:xfrm>
          <a:prstGeom prst="rect">
            <a:avLst/>
          </a:prstGeom>
          <a:noFill/>
          <a:ln w="57150">
            <a:solidFill>
              <a:srgbClr val="CD09B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0" descr="https://clipartion.com/wp-content/uploads/2015/11/stack-of-books-clipart-free-clip-art-images-830x645.gi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873685"/>
            <a:ext cx="1713121" cy="1331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biznes100.ru/wp-content/uploads/2018/0c7-Kak-proshivat-dokumenty130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3572" y="3456776"/>
            <a:ext cx="3931765" cy="2623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1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www.publicdomainpictures.net/pictures/70000/velka/background-papier-blanc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07154" y="214355"/>
            <a:ext cx="7472454" cy="19636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   Сейчас 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бумага окружает нас повсюду, ежегодно завоевывая все новые и новые сферы применения. Именно поэтому так важно помнить, что изготавливается она из деревьев — лесных ресурсов, которые с каждым годом на планете катастрофически уменьшаются.</a:t>
            </a:r>
          </a:p>
          <a:p>
            <a:pPr algn="just"/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  Бережно 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относиться к книгам, экономно использовать бумагу, сдавать макулатуру, сажать деревья — самое малое, что может сделать каждый для сохранения лесов.</a:t>
            </a:r>
          </a:p>
        </p:txBody>
      </p:sp>
      <p:pic>
        <p:nvPicPr>
          <p:cNvPr id="11" name="Picture 2" descr="http://kartinki-vernisazh.ru/_ph/79/1/845833681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26" y="303728"/>
            <a:ext cx="896628" cy="95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://www.animationplayhouse.com/book7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1935">
            <a:off x="-33386" y="517779"/>
            <a:ext cx="666750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 descr="Как делают книги и как делают бумагу, фото 24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203" y="2444524"/>
            <a:ext cx="5158507" cy="3407037"/>
          </a:xfrm>
          <a:prstGeom prst="rect">
            <a:avLst/>
          </a:prstGeom>
          <a:noFill/>
          <a:ln w="57150">
            <a:solidFill>
              <a:srgbClr val="CD09B6"/>
            </a:solidFill>
          </a:ln>
        </p:spPr>
      </p:pic>
      <p:pic>
        <p:nvPicPr>
          <p:cNvPr id="23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11" y="560641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raz1um.ru/animation/drevo/59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411" y="2177970"/>
            <a:ext cx="1428750" cy="4239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://heliograph.ru/images/1899332_les-vektor-png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159224"/>
            <a:ext cx="2555776" cy="4276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8" descr="http://www.clipartbest.com/cliparts/9i4/6q7/9i46q7BAT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851561"/>
            <a:ext cx="1334448" cy="697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6697" y="6024760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17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www.publicdomainpictures.net/pictures/70000/velka/background-papier-blanc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kartinki-vernisazh.ru/_ph/79/1/845833681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544" y="363271"/>
            <a:ext cx="896628" cy="95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://www.animationplayhouse.com/book7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1935">
            <a:off x="499352" y="517779"/>
            <a:ext cx="666750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25" y="560641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65899" y="116632"/>
            <a:ext cx="6048672" cy="6051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 smtClean="0">
                <a:ln>
                  <a:solidFill>
                    <a:srgbClr val="CD09B6"/>
                  </a:solidFill>
                </a:ln>
                <a:solidFill>
                  <a:srgbClr val="CD09B6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О чем попросила книга: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Не  берите меня, пожалуйста, грязными руками. Мне будет стыдно, если я буду грязная или в пятнах!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Не перегибайте мой переплет. Я могу потерять самые интересные страницы!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Пользуйтесь, пожалуйста, закладкой и не загибайте мои страницы, они порвутся!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Я люблю чистоту, но боюсь воды. Защитите меня от дождя и снега!</a:t>
            </a:r>
          </a:p>
          <a:p>
            <a:pPr marL="285750" lvl="0" indent="-2857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Не рисуйте, пожалуйста, на моих страницах ни ручкой, ни карандашом. Другим детям будет трудно меня читать!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 </a:t>
            </a:r>
          </a:p>
          <a:p>
            <a:pPr lvl="0" algn="just">
              <a:lnSpc>
                <a:spcPct val="115000"/>
              </a:lnSpc>
            </a:pPr>
            <a:endParaRPr lang="ru-RU" sz="1600" b="1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  <a:latin typeface="Batang" panose="02030600000101010101" pitchFamily="18" charset="-127"/>
              <a:ea typeface="Batang" panose="02030600000101010101" pitchFamily="18" charset="-127"/>
              <a:cs typeface="Times New Roman"/>
            </a:endParaRPr>
          </a:p>
        </p:txBody>
      </p:sp>
      <p:pic>
        <p:nvPicPr>
          <p:cNvPr id="13" name="Picture 4" descr="a0ad67f2f9e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06459" flipH="1">
            <a:off x="7601547" y="4875954"/>
            <a:ext cx="1464858" cy="1765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4" descr="https://3.bp.blogspot.com/-LNuxAO8JN_w/Wg_u-PZDutI/AAAAAAAAAKM/vqWJLfeyIFwd4W3wqzI280TV9Q0NWl2wgCLcBGAs/s1600/0_828ad_846e2e96_ori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409291" y="3429000"/>
            <a:ext cx="4139951" cy="3106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63" y="5517232"/>
            <a:ext cx="495300" cy="483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6085709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590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www.publicdomainpictures.net/pictures/70000/velka/background-papier-blanc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kartinki-vernisazh.ru/_ph/79/1/845833681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46" y="106357"/>
            <a:ext cx="1191457" cy="1265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http://www.animationplayhouse.com/book7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1935">
            <a:off x="106197" y="398033"/>
            <a:ext cx="1001722" cy="787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244" y="62126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979712" y="0"/>
            <a:ext cx="6840760" cy="7997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 smtClean="0">
                <a:ln>
                  <a:solidFill>
                    <a:srgbClr val="CD09B6"/>
                  </a:solidFill>
                </a:ln>
                <a:solidFill>
                  <a:srgbClr val="CD09B6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Народная мудрость: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Хорошая книга – лучший друг. 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Золото добывают из земли, а знания из книги. 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Книгу читаешь, на крыльях мечты летаешь.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Неграмотный, как слепой, а книга глаза  открывает.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v"/>
            </a:pPr>
            <a:r>
              <a:rPr lang="ru-RU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Книга поможет в труде, выручит в беде. </a:t>
            </a:r>
            <a:endParaRPr lang="en-US" b="1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  <a:latin typeface="Batang" panose="02030600000101010101" pitchFamily="18" charset="-127"/>
              <a:ea typeface="Batang" panose="02030600000101010101" pitchFamily="18" charset="-127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b="1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  <a:latin typeface="Batang" panose="02030600000101010101" pitchFamily="18" charset="-127"/>
              <a:ea typeface="Batang" panose="02030600000101010101" pitchFamily="18" charset="-127"/>
              <a:cs typeface="Times New Roman"/>
            </a:endParaRP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 smtClean="0">
                <a:ln>
                  <a:solidFill>
                    <a:srgbClr val="CD09B6"/>
                  </a:solidFill>
                </a:ln>
                <a:solidFill>
                  <a:srgbClr val="CD09B6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Игра «Добавь  словечко»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Есть у книжицы одежка, называется … (обложка).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Книги есть в саду и дома, из обложки из … (картона).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Наши книги не просты, по порядку</a:t>
            </a:r>
            <a:r>
              <a:rPr lang="ru-RU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 </a:t>
            </a:r>
            <a:r>
              <a:rPr lang="ru-RU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все … (листы).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Чтоб при чтении не сбиться, нумерованы … (страницы).</a:t>
            </a:r>
          </a:p>
          <a:p>
            <a:pPr lvl="0" algn="just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Страницы все наперечет, их скрепляет … (переплет). </a:t>
            </a:r>
            <a:endParaRPr lang="ru-RU" b="1" dirty="0" smtClean="0">
              <a:ln>
                <a:solidFill>
                  <a:srgbClr val="CD09B6"/>
                </a:solidFill>
              </a:ln>
              <a:solidFill>
                <a:srgbClr val="CD09B6"/>
              </a:solidFill>
              <a:latin typeface="Batang" panose="02030600000101010101" pitchFamily="18" charset="-127"/>
              <a:ea typeface="Batang" panose="02030600000101010101" pitchFamily="18" charset="-127"/>
              <a:cs typeface="Times New Roman"/>
            </a:endParaRPr>
          </a:p>
          <a:p>
            <a:pPr lvl="0" algn="ctr">
              <a:lnSpc>
                <a:spcPct val="115000"/>
              </a:lnSpc>
              <a:spcAft>
                <a:spcPts val="1000"/>
              </a:spcAft>
            </a:pPr>
            <a:endParaRPr lang="ru-RU" sz="3600" b="1" dirty="0" smtClean="0">
              <a:ln>
                <a:solidFill>
                  <a:srgbClr val="CD09B6"/>
                </a:solidFill>
              </a:ln>
              <a:solidFill>
                <a:srgbClr val="CD09B6"/>
              </a:solidFill>
              <a:latin typeface="Batang" panose="02030600000101010101" pitchFamily="18" charset="-127"/>
              <a:ea typeface="Batang" panose="02030600000101010101" pitchFamily="18" charset="-127"/>
              <a:cs typeface="Times New Roman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endParaRPr lang="ru-RU" sz="1600" b="1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  <a:latin typeface="Batang" panose="02030600000101010101" pitchFamily="18" charset="-127"/>
              <a:ea typeface="Batang" panose="02030600000101010101" pitchFamily="18" charset="-127"/>
              <a:cs typeface="Times New Roman"/>
            </a:endParaRPr>
          </a:p>
          <a:p>
            <a:pPr algn="just">
              <a:lnSpc>
                <a:spcPct val="115000"/>
              </a:lnSpc>
            </a:pPr>
            <a:endParaRPr lang="ru-RU" sz="1600" b="1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  <a:latin typeface="Batang" panose="02030600000101010101" pitchFamily="18" charset="-127"/>
              <a:ea typeface="Batang" panose="02030600000101010101" pitchFamily="18" charset="-127"/>
              <a:cs typeface="Times New Roman"/>
            </a:endParaRPr>
          </a:p>
        </p:txBody>
      </p:sp>
      <p:pic>
        <p:nvPicPr>
          <p:cNvPr id="14" name="Picture 2" descr="http://www.clipartlord.com/wp-content/uploads/2013/06/school-girl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33592" y="3140968"/>
            <a:ext cx="2448272" cy="3460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967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www.publicdomainpictures.net/pictures/70000/velka/background-papier-blanc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  <a:ln w="31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https://3.bp.blogspot.com/-LNuxAO8JN_w/Wg_u-PZDutI/AAAAAAAAAKM/vqWJLfeyIFwd4W3wqzI280TV9Q0NWl2wgCLcBGAs/s1600/0_828ad_846e2e96_ori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115" y="8334"/>
            <a:ext cx="4139951" cy="3106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ruzacbs.ru/sites/default/files/inline_images/65761068_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33664"/>
            <a:ext cx="1962113" cy="2553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09141" y="698798"/>
            <a:ext cx="6525716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3600" b="1" kern="1800" dirty="0">
                <a:ln>
                  <a:solidFill>
                    <a:srgbClr val="CD09B6"/>
                  </a:solidFill>
                </a:ln>
                <a:solidFill>
                  <a:srgbClr val="CD09B6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Как рождается книга: секреты изготовления </a:t>
            </a:r>
            <a:r>
              <a:rPr lang="ru-RU" sz="3600" b="1" kern="1800" dirty="0" smtClean="0">
                <a:ln>
                  <a:solidFill>
                    <a:srgbClr val="CD09B6"/>
                  </a:solidFill>
                </a:ln>
                <a:solidFill>
                  <a:srgbClr val="CD09B6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бумаги.</a:t>
            </a:r>
            <a:endParaRPr lang="ru-RU" sz="3600" dirty="0">
              <a:ln>
                <a:solidFill>
                  <a:srgbClr val="CD09B6"/>
                </a:solidFill>
              </a:ln>
              <a:solidFill>
                <a:srgbClr val="CD09B6"/>
              </a:solidFill>
              <a:latin typeface="Batang" panose="02030600000101010101" pitchFamily="18" charset="-127"/>
              <a:ea typeface="Batang" panose="02030600000101010101" pitchFamily="18" charset="-127"/>
              <a:cs typeface="Times New Roman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21143" y="3226954"/>
            <a:ext cx="6318448" cy="1919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   Дорогой 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друг! Вот </a:t>
            </a:r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пишешь Ты сейчас в тетради 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на рабочем столе и не </a:t>
            </a:r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догадываешься, что 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для изготовления одной из них нужно 0,00035 дерева, а на тонну бумаги нужно 17 деревьев.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   Но 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как из огромного дерева получается красивая тетрадь, книга или пачка белых листов? Разберемся в этом вместе.</a:t>
            </a:r>
          </a:p>
        </p:txBody>
      </p:sp>
      <p:pic>
        <p:nvPicPr>
          <p:cNvPr id="2052" name="Picture 4" descr="http://kartinki-vernisazh.ru/_ph/79/1/845833681.jp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14" y="620688"/>
            <a:ext cx="1353629" cy="143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http://www.clipartbest.com/cliparts/9i4/6q7/9i46q7BAT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791492"/>
            <a:ext cx="2279850" cy="119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9557" y="609329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http://www.animationplayhouse.com/book7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1935">
            <a:off x="458464" y="1131015"/>
            <a:ext cx="666750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http://otvet.imgsmail.ru/download/875a8375f91de049494d6073098e8a2f_7557449fb9f60c44c8956b74cc8b261d.gif"/>
          <p:cNvPicPr>
            <a:picLocks noChangeAspect="1" noChangeArrowheads="1" noCrop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531" y="2023335"/>
            <a:ext cx="423925" cy="545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824" y="1217257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3469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www.publicdomainpictures.net/pictures/70000/velka/background-papier-blanc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35396" y="2140879"/>
            <a:ext cx="647754" cy="573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60648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260648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6911" y="2967421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http://so-ni.okis.ru/file/so-ni/school/school_girls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5027" y="1440104"/>
            <a:ext cx="4762500" cy="4762500"/>
          </a:xfrm>
          <a:prstGeom prst="rect">
            <a:avLst/>
          </a:prstGeom>
          <a:noFill/>
          <a:ln w="57150">
            <a:solidFill>
              <a:srgbClr val="CD09B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http://schoolval.ru/images/books_paper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92758">
            <a:off x="7492804" y="1196161"/>
            <a:ext cx="1512168" cy="1082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3687" y="260648"/>
            <a:ext cx="5616624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800" b="1" dirty="0" smtClean="0">
                <a:ln>
                  <a:solidFill>
                    <a:srgbClr val="CD09B6"/>
                  </a:solidFill>
                </a:ln>
                <a:solidFill>
                  <a:srgbClr val="CD09B6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До новых встреч!</a:t>
            </a:r>
            <a:endParaRPr lang="ru-RU" sz="4800" dirty="0">
              <a:ln>
                <a:solidFill>
                  <a:srgbClr val="CD09B6"/>
                </a:solidFill>
              </a:ln>
              <a:solidFill>
                <a:srgbClr val="CD09B6"/>
              </a:solidFill>
              <a:latin typeface="Batang" panose="02030600000101010101" pitchFamily="18" charset="-127"/>
              <a:ea typeface="Batang" panose="02030600000101010101" pitchFamily="18" charset="-127"/>
              <a:cs typeface="Times New Roman"/>
            </a:endParaRPr>
          </a:p>
        </p:txBody>
      </p:sp>
      <p:pic>
        <p:nvPicPr>
          <p:cNvPr id="12" name="Picture 8" descr="https://cdn.imgbb.ru/user/19/199480/201703/f93f1cd29a2f5004b641243d6df5e40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5574" y="3984838"/>
            <a:ext cx="2024173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ttp://www.playcast.ru/uploads/2017/10/05/23588088.gi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058" y="3212975"/>
            <a:ext cx="1656184" cy="3523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0" descr="https://clipartion.com/wp-content/uploads/2015/11/stack-of-books-clipart-free-clip-art-images-830x645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5458" y="5665595"/>
            <a:ext cx="1382069" cy="1074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kartinki-vernisazh.ru/_ph/79/1/845833681.jpg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20" y="260648"/>
            <a:ext cx="1267730" cy="1345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http://otvet.imgsmail.ru/download/875a8375f91de049494d6073098e8a2f_7557449fb9f60c44c8956b74cc8b261d.gif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405" y="426275"/>
            <a:ext cx="423925" cy="545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http://otvet.imgsmail.ru/download/875a8375f91de049494d6073098e8a2f_7557449fb9f60c44c8956b74cc8b261d.gif"/>
          <p:cNvPicPr>
            <a:picLocks noChangeAspect="1" noChangeArrowheads="1" noCrop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29338"/>
            <a:ext cx="423925" cy="545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115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www.publicdomainpictures.net/pictures/70000/velka/background-papier-blanc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88480" y="155316"/>
            <a:ext cx="4701928" cy="6486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3600" b="1" dirty="0">
                <a:ln>
                  <a:solidFill>
                    <a:srgbClr val="CD09B6"/>
                  </a:solidFill>
                </a:ln>
                <a:solidFill>
                  <a:srgbClr val="CD09B6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Как делают бумагу</a:t>
            </a:r>
            <a:endParaRPr lang="ru-RU" sz="3600" dirty="0">
              <a:ln>
                <a:solidFill>
                  <a:srgbClr val="CD09B6"/>
                </a:solidFill>
              </a:ln>
              <a:solidFill>
                <a:srgbClr val="CD09B6"/>
              </a:solidFill>
              <a:latin typeface="Batang" panose="02030600000101010101" pitchFamily="18" charset="-127"/>
              <a:ea typeface="Batang" panose="02030600000101010101" pitchFamily="18" charset="-127"/>
              <a:cs typeface="Times New Roman"/>
            </a:endParaRPr>
          </a:p>
        </p:txBody>
      </p:sp>
      <p:pic>
        <p:nvPicPr>
          <p:cNvPr id="12" name="Picture 2" descr="http://images.easyfreeclipart.com/98/school-books-clip-art-clipart-panda-free-images-9885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789040"/>
            <a:ext cx="2044116" cy="2889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544482" y="990395"/>
            <a:ext cx="8064895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   Бумага 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производится на бумажных фабриках. </a:t>
            </a:r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Лесорубы осуществляют спил деревьев. Чаще 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всего используют сосну, ель, березу, а также эвкалипт, тополь, каштан.</a:t>
            </a:r>
          </a:p>
        </p:txBody>
      </p:sp>
      <p:pic>
        <p:nvPicPr>
          <p:cNvPr id="15" name="Рисунок 14" descr="Как делают книги и как делают бумагу, фото 2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037437"/>
            <a:ext cx="4449345" cy="4127867"/>
          </a:xfrm>
          <a:prstGeom prst="rect">
            <a:avLst/>
          </a:prstGeom>
          <a:noFill/>
          <a:ln w="57150">
            <a:solidFill>
              <a:srgbClr val="CD09B6"/>
            </a:solidFill>
          </a:ln>
        </p:spPr>
      </p:pic>
      <p:sp>
        <p:nvSpPr>
          <p:cNvPr id="13" name="Прямоугольник 12"/>
          <p:cNvSpPr/>
          <p:nvPr/>
        </p:nvSpPr>
        <p:spPr>
          <a:xfrm>
            <a:off x="550389" y="2241966"/>
            <a:ext cx="1780636" cy="405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400" b="1" u="sng" dirty="0">
                <a:ln>
                  <a:solidFill>
                    <a:srgbClr val="CD09B6"/>
                  </a:solidFill>
                </a:ln>
                <a:solidFill>
                  <a:srgbClr val="CD09B6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Интересно! </a:t>
            </a:r>
            <a:r>
              <a:rPr lang="ru-RU" sz="14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Из одного дерева получается 2857 тетрадей на 12 страниц. Чтобы вырастить взрослое дерево, нужно 60 лет. Вот почему важно бережно пользоваться учебниками и тетрадями, ведь все это — срубленные деревья.</a:t>
            </a:r>
          </a:p>
        </p:txBody>
      </p:sp>
      <p:pic>
        <p:nvPicPr>
          <p:cNvPr id="3074" name="Picture 2" descr="http://kartinki-vernisazh.ru/_ph/79/1/845833681.jp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78183"/>
            <a:ext cx="917893" cy="974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http://www.animationplayhouse.com/book7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1935">
            <a:off x="989652" y="309824"/>
            <a:ext cx="666750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http://otvet.imgsmail.ru/download/875a8375f91de049494d6073098e8a2f_7557449fb9f60c44c8956b74cc8b261d.gif"/>
          <p:cNvPicPr>
            <a:picLocks noChangeAspect="1" noChangeArrowheads="1" noCrop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8559" y="3873316"/>
            <a:ext cx="423925" cy="545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087" y="384567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21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www.publicdomainpictures.net/pictures/70000/velka/background-papier-blanc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877191" y="375632"/>
            <a:ext cx="538961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Из леса на фабрику привозят бревна. </a:t>
            </a:r>
            <a:endParaRPr lang="ru-RU" sz="1600" b="1" dirty="0" smtClean="0">
              <a:ln>
                <a:solidFill>
                  <a:srgbClr val="7030A0"/>
                </a:solidFill>
              </a:ln>
              <a:solidFill>
                <a:srgbClr val="7030A0"/>
              </a:solidFill>
              <a:latin typeface="Batang" panose="02030600000101010101" pitchFamily="18" charset="-127"/>
              <a:ea typeface="Batang" panose="02030600000101010101" pitchFamily="18" charset="-127"/>
              <a:cs typeface="Times New Roman"/>
            </a:endParaRPr>
          </a:p>
          <a:p>
            <a:pPr algn="ctr"/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На 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специальной площадке с</a:t>
            </a:r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бревен сдирают </a:t>
            </a:r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кору.</a:t>
            </a:r>
            <a:endParaRPr lang="ru-RU" sz="1600" b="1" dirty="0">
              <a:ln>
                <a:solidFill>
                  <a:srgbClr val="7030A0"/>
                </a:solidFill>
              </a:ln>
              <a:solidFill>
                <a:srgbClr val="6D288C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pic>
        <p:nvPicPr>
          <p:cNvPr id="11" name="Рисунок 10" descr="Как делают книги и как делают бумагу, фото 1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137" y="1196752"/>
            <a:ext cx="5652629" cy="3950825"/>
          </a:xfrm>
          <a:prstGeom prst="rect">
            <a:avLst/>
          </a:prstGeom>
          <a:noFill/>
          <a:ln w="57150">
            <a:solidFill>
              <a:srgbClr val="CD09B6"/>
            </a:solidFill>
          </a:ln>
        </p:spPr>
      </p:pic>
      <p:pic>
        <p:nvPicPr>
          <p:cNvPr id="3074" name="Picture 2" descr="http://liceumbibl.at.ua/_nw/1/8181169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5488" y="4706154"/>
            <a:ext cx="4608512" cy="2168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kartinki-vernisazh.ru/_ph/79/1/845833681.jp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55" y="188640"/>
            <a:ext cx="1085144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6" descr="http://schoolval.ru/images/books_paper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301208"/>
            <a:ext cx="1740477" cy="1246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094" y="6245644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http://www.animationplayhouse.com/book7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1935">
            <a:off x="355394" y="524458"/>
            <a:ext cx="666750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05" y="567320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10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www.publicdomainpictures.net/pictures/70000/velka/background-papier-blanc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589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36712" y="328242"/>
            <a:ext cx="74705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   Самый 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экономный способ получить древесную целлюлозу — </a:t>
            </a:r>
            <a:r>
              <a:rPr lang="ru-RU" sz="1600" b="1" dirty="0">
                <a:ln>
                  <a:solidFill>
                    <a:srgbClr val="CD09B6"/>
                  </a:solidFill>
                </a:ln>
                <a:solidFill>
                  <a:srgbClr val="CD09B6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механический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CD09B6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.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 Деревообрабатывающее предприятие измельчает лесоматериалы в крошку и смешивает с водой. Так изготавливают бумагу низкого качества </a:t>
            </a:r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, например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, для газет.</a:t>
            </a:r>
          </a:p>
          <a:p>
            <a:pPr algn="just"/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  А 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вот для изготовления высококачественной бумаги — для журналов, книг и брошюр — применяют </a:t>
            </a:r>
            <a:r>
              <a:rPr lang="ru-RU" sz="1600" b="1" dirty="0">
                <a:ln>
                  <a:solidFill>
                    <a:srgbClr val="CD09B6"/>
                  </a:solidFill>
                </a:ln>
                <a:solidFill>
                  <a:srgbClr val="CD09B6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химический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 способ. С помощью сит осколки сортируют по размеру.</a:t>
            </a:r>
          </a:p>
        </p:txBody>
      </p:sp>
      <p:pic>
        <p:nvPicPr>
          <p:cNvPr id="11" name="Рисунок 10" descr="Как делают книги и как делают бумагу, фото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276872"/>
            <a:ext cx="5384800" cy="4038600"/>
          </a:xfrm>
          <a:prstGeom prst="rect">
            <a:avLst/>
          </a:prstGeom>
          <a:noFill/>
          <a:ln w="57150">
            <a:solidFill>
              <a:srgbClr val="CD09B6"/>
            </a:solidFill>
          </a:ln>
        </p:spPr>
      </p:pic>
      <p:pic>
        <p:nvPicPr>
          <p:cNvPr id="12" name="Picture 2" descr="http://www.clipartlord.com/wp-content/uploads/2013/06/school-girl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3152" y="3219078"/>
            <a:ext cx="2448272" cy="3460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://kartinki-vernisazh.ru/_ph/79/1/845833681.jp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7" y="181787"/>
            <a:ext cx="1091598" cy="1158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opt-745794.ssl.1c-bitrix-cdn.ru/upload/iblock/9fa/pt7rer6ac.gif?149303081710856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77" y="5192275"/>
            <a:ext cx="1745727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http://animashki.kak2z.org/pic/17/knigi-8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21883">
            <a:off x="7522274" y="3959806"/>
            <a:ext cx="1292844" cy="671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189" y="5661248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10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www.publicdomainpictures.net/pictures/70000/velka/background-papier-blanc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ln w="3175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60945" y="389673"/>
            <a:ext cx="6278066" cy="65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Дальше измельченная древесина с добавлением кислоты варится в специальных машинах.</a:t>
            </a:r>
          </a:p>
        </p:txBody>
      </p:sp>
      <p:pic>
        <p:nvPicPr>
          <p:cNvPr id="12" name="Рисунок 11" descr="Как делают книги и как делают бумагу, фото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870" y="1296812"/>
            <a:ext cx="5604142" cy="3860380"/>
          </a:xfrm>
          <a:prstGeom prst="rect">
            <a:avLst/>
          </a:prstGeom>
          <a:noFill/>
          <a:ln w="57150">
            <a:solidFill>
              <a:srgbClr val="CD09B6"/>
            </a:solidFill>
          </a:ln>
        </p:spPr>
      </p:pic>
      <p:pic>
        <p:nvPicPr>
          <p:cNvPr id="13" name="Picture 2" descr="http://liceumbibl.at.ua/_nw/1/8181169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630" y="4653136"/>
            <a:ext cx="4608512" cy="2168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://kartinki-vernisazh.ru/_ph/79/1/845833681.jpg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524" y="94514"/>
            <a:ext cx="1176346" cy="124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https://cdn.imgbb.ru/user/19/199480/201703/f93f1cd29a2f5004b641243d6df5e40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0591" y="4653136"/>
            <a:ext cx="1540489" cy="202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http://www.animationplayhouse.com/book7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1935">
            <a:off x="309812" y="436861"/>
            <a:ext cx="666750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74" y="499919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2236" y="6242638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4701539"/>
            <a:ext cx="601702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10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www.publicdomainpictures.net/pictures/70000/velka/background-papier-blanc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6" y="0"/>
            <a:ext cx="915880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60648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234512"/>
            <a:ext cx="8150954" cy="2817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   Затем </a:t>
            </a:r>
            <a:r>
              <a:rPr lang="ru-RU" sz="1400" b="1" dirty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целлюлоза проходит через фильтры и промывается, освобождаясь от примесей. На этом этапе к сырью могут добавить макулатуру, однако предварительно ее непременно очищают от чернил.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400" b="1" dirty="0" smtClean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   Следующий </a:t>
            </a:r>
            <a:r>
              <a:rPr lang="ru-RU" sz="1400" b="1" dirty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этап — </a:t>
            </a:r>
            <a:r>
              <a:rPr lang="ru-RU" sz="1400" b="1" dirty="0">
                <a:ln>
                  <a:solidFill>
                    <a:srgbClr val="CD09B6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добавление клеев и смол</a:t>
            </a:r>
            <a:r>
              <a:rPr lang="ru-RU" sz="1400" b="1" dirty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. Первые — отталкивают влагу, вторые — предотвращают растекание чернил, которые часто изготавливаются на водной основе. </a:t>
            </a:r>
            <a:r>
              <a:rPr lang="ru-RU" sz="1400" b="1" dirty="0" smtClean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 Именно </a:t>
            </a:r>
            <a:r>
              <a:rPr lang="ru-RU" sz="1400" b="1" dirty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благодаря этим процессам написанное в Твоей тетради не размазывается и легко читается. Бумага для печати такой проклейки не требует, ведь печатные краски не готовят на водной основе</a:t>
            </a:r>
            <a:r>
              <a:rPr lang="ru-RU" sz="1400" b="1" dirty="0" smtClean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. Но </a:t>
            </a:r>
            <a:r>
              <a:rPr lang="ru-RU" sz="1400" b="1" dirty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и это еще не все. Потом к бумажному сырью добавляют пигменты и красители. Например, белый цвет бумаги получается благодаря добавлению каолина</a:t>
            </a:r>
            <a:r>
              <a:rPr lang="ru-RU" sz="1400" b="1" dirty="0" smtClean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. </a:t>
            </a:r>
            <a:r>
              <a:rPr lang="ru-RU" sz="1400" b="1" dirty="0" smtClean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После </a:t>
            </a:r>
            <a:r>
              <a:rPr lang="ru-RU" sz="1400" b="1" dirty="0">
                <a:ln>
                  <a:solidFill>
                    <a:srgbClr val="7030A0"/>
                  </a:solidFill>
                </a:ln>
                <a:solidFill>
                  <a:srgbClr val="6D288C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этого бумажная масса попадает в бумагоделательную машину на ленточный конвейер.</a:t>
            </a:r>
          </a:p>
        </p:txBody>
      </p:sp>
      <p:pic>
        <p:nvPicPr>
          <p:cNvPr id="11" name="Рисунок 10" descr="Как делают книги и как делают бумагу, фото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5483" y="3068960"/>
            <a:ext cx="4999634" cy="3573749"/>
          </a:xfrm>
          <a:prstGeom prst="rect">
            <a:avLst/>
          </a:prstGeom>
          <a:noFill/>
          <a:ln w="57150">
            <a:solidFill>
              <a:srgbClr val="CD09B6"/>
            </a:solidFill>
          </a:ln>
        </p:spPr>
      </p:pic>
      <p:pic>
        <p:nvPicPr>
          <p:cNvPr id="12" name="Picture 8" descr="https://cdn.imgbb.ru/user/19/199480/201703/f93f1cd29a2f5004b641243d6df5e40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857" y="4566821"/>
            <a:ext cx="1540489" cy="202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ttps://2.bp.blogspot.com/-6OOQnVoaDEQ/V9_ZsuneH8I/AAAAAAAABtc/ydSldkZ9JeYUD1_sGdAAoWg2MuzRojUWgCEw/s1600/454389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4734" y="3861047"/>
            <a:ext cx="1312296" cy="1728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://kartinki-vernisazh.ru/_ph/79/1/845833681.jpg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01" y="91013"/>
            <a:ext cx="906681" cy="962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882" y="4615101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10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www.publicdomainpictures.net/pictures/70000/velka/background-papier-blanc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1497" y="1337194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a0ad67f2f9e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47128" flipH="1">
            <a:off x="8006912" y="402801"/>
            <a:ext cx="748827" cy="902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6" descr="http://dalnerbib.ucoz.ru/books3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4941167"/>
            <a:ext cx="2404886" cy="183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72981" y="385292"/>
            <a:ext cx="6213543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   Здесь 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с помощью крошечных пористых отверстий и отжима различными валиками из бумаги удаляется влага и образуется сплошная рулонная лента.</a:t>
            </a:r>
          </a:p>
        </p:txBody>
      </p:sp>
      <p:pic>
        <p:nvPicPr>
          <p:cNvPr id="12" name="Picture 2" descr="http://kartinki-vernisazh.ru/_ph/79/1/845833681.jpg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758" y="291241"/>
            <a:ext cx="1008957" cy="1071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http://www.animationplayhouse.com/book7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1935">
            <a:off x="525729" y="592164"/>
            <a:ext cx="666750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 descr="Как делают книги и как делают бумагу, фото 6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631" y="1556792"/>
            <a:ext cx="5344313" cy="3857544"/>
          </a:xfrm>
          <a:prstGeom prst="rect">
            <a:avLst/>
          </a:prstGeom>
          <a:noFill/>
          <a:ln w="57150">
            <a:solidFill>
              <a:srgbClr val="CD09B6"/>
            </a:solidFill>
          </a:ln>
        </p:spPr>
      </p:pic>
      <p:pic>
        <p:nvPicPr>
          <p:cNvPr id="15" name="Picture 12" descr="http://www.playcast.ru/uploads/2017/10/05/23588088.gif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285" y="3710043"/>
            <a:ext cx="1265725" cy="2693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6" descr="http://schoolval.ru/images/books_paper.gi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588656"/>
            <a:ext cx="1740477" cy="12461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http://animashki.kak2z.org/pic/17/knigi-8.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58986">
            <a:off x="7775171" y="993001"/>
            <a:ext cx="923925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331" y="5964924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38" y="692696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3102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www.publicdomainpictures.net/pictures/70000/velka/background-papier-blanc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86121" y="216863"/>
            <a:ext cx="7074311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600" b="1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   На 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этапе </a:t>
            </a:r>
            <a:r>
              <a:rPr lang="ru-RU" sz="1600" b="1" dirty="0">
                <a:ln>
                  <a:solidFill>
                    <a:srgbClr val="CD09B6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«мокрого прессования» </a:t>
            </a:r>
            <a:r>
              <a:rPr lang="ru-RU" sz="1600" b="1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Batang" panose="02030600000101010101" pitchFamily="18" charset="-127"/>
                <a:ea typeface="Batang" panose="02030600000101010101" pitchFamily="18" charset="-127"/>
                <a:cs typeface="Times New Roman"/>
              </a:rPr>
              <a:t>бумагу окончательно высушивают, обезвоживают и уплотняют. Результат — ровная белая лента наматывается на огромный рулон. Бумага готова! Можно отправлять на книжные фабрики. Там бумажное полотно разрезают, создавая книги и тетради.</a:t>
            </a:r>
          </a:p>
        </p:txBody>
      </p:sp>
      <p:pic>
        <p:nvPicPr>
          <p:cNvPr id="11" name="Рисунок 10" descr="Как делают книги и как делают бумагу, фото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974" y="2008048"/>
            <a:ext cx="5524329" cy="3847973"/>
          </a:xfrm>
          <a:prstGeom prst="rect">
            <a:avLst/>
          </a:prstGeom>
          <a:noFill/>
          <a:ln w="57150">
            <a:solidFill>
              <a:srgbClr val="CD09B6"/>
            </a:solidFill>
          </a:ln>
        </p:spPr>
      </p:pic>
      <p:pic>
        <p:nvPicPr>
          <p:cNvPr id="12" name="Picture 2" descr="http://kartinki-vernisazh.ru/_ph/79/1/845833681.jpg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346" y="216863"/>
            <a:ext cx="1023961" cy="1087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http://www.animationplayhouse.com/book7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61935">
            <a:off x="42936" y="489905"/>
            <a:ext cx="666750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images.easyfreeclipart.com/98/school-books-clip-art-clipart-panda-free-images-9885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0" y="3297220"/>
            <a:ext cx="1783975" cy="2521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syromono.info/images/wagon-clipart-book-5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9473" y="3356992"/>
            <a:ext cx="2655112" cy="3451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https://clipartion.com/wp-content/uploads/2015/11/stack-of-books-clipart-free-clip-art-images-830x645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987" y="5413992"/>
            <a:ext cx="1888975" cy="146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432" y="3356992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447" y="620688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https://img-fotki.yandex.ru/get/6418/23869276.ad/0_96e62_1e47ae93_S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3974" y="5817681"/>
            <a:ext cx="495300" cy="43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5219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1661</TotalTime>
  <Words>956</Words>
  <Application>Microsoft Office PowerPoint</Application>
  <PresentationFormat>Экран (4:3)</PresentationFormat>
  <Paragraphs>51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Ксения</dc:creator>
  <cp:lastModifiedBy>user</cp:lastModifiedBy>
  <cp:revision>154</cp:revision>
  <dcterms:created xsi:type="dcterms:W3CDTF">2018-04-27T05:52:39Z</dcterms:created>
  <dcterms:modified xsi:type="dcterms:W3CDTF">2022-06-19T14:31:03Z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2359306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S9.1.0</vt:lpwstr>
  </property>
</Properties>
</file>