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2" r:id="rId3"/>
    <p:sldId id="302" r:id="rId4"/>
    <p:sldId id="307" r:id="rId5"/>
    <p:sldId id="306" r:id="rId6"/>
    <p:sldId id="305" r:id="rId7"/>
    <p:sldId id="304" r:id="rId8"/>
    <p:sldId id="303" r:id="rId9"/>
    <p:sldId id="301" r:id="rId10"/>
    <p:sldId id="300" r:id="rId11"/>
    <p:sldId id="322" r:id="rId12"/>
    <p:sldId id="319" r:id="rId13"/>
    <p:sldId id="324" r:id="rId14"/>
    <p:sldId id="326" r:id="rId15"/>
    <p:sldId id="327" r:id="rId16"/>
    <p:sldId id="318" r:id="rId17"/>
    <p:sldId id="317" r:id="rId18"/>
    <p:sldId id="328" r:id="rId19"/>
    <p:sldId id="329" r:id="rId20"/>
    <p:sldId id="32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9B6"/>
    <a:srgbClr val="A90B8B"/>
    <a:srgbClr val="F90F36"/>
    <a:srgbClr val="6D288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gif"/><Relationship Id="rId7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8.gif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gif"/><Relationship Id="rId7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5.gif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3.gif"/><Relationship Id="rId4" Type="http://schemas.openxmlformats.org/officeDocument/2006/relationships/image" Target="../media/image26.gif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5.gif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.gif"/><Relationship Id="rId4" Type="http://schemas.openxmlformats.org/officeDocument/2006/relationships/image" Target="../media/image9.gif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5.gif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.gif"/><Relationship Id="rId4" Type="http://schemas.openxmlformats.org/officeDocument/2006/relationships/image" Target="../media/image9.gif"/><Relationship Id="rId9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gif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3.gif"/><Relationship Id="rId10" Type="http://schemas.openxmlformats.org/officeDocument/2006/relationships/image" Target="../media/image44.png"/><Relationship Id="rId4" Type="http://schemas.openxmlformats.org/officeDocument/2006/relationships/image" Target="../media/image9.gif"/><Relationship Id="rId9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5.gif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45.png"/><Relationship Id="rId10" Type="http://schemas.openxmlformats.org/officeDocument/2006/relationships/image" Target="../media/image48.jpeg"/><Relationship Id="rId4" Type="http://schemas.openxmlformats.org/officeDocument/2006/relationships/image" Target="../media/image9.gif"/><Relationship Id="rId9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.gif"/><Relationship Id="rId7" Type="http://schemas.openxmlformats.org/officeDocument/2006/relationships/image" Target="../media/image5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49.jpeg"/><Relationship Id="rId4" Type="http://schemas.openxmlformats.org/officeDocument/2006/relationships/image" Target="../media/image9.gif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3.gif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gif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png"/><Relationship Id="rId7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image" Target="../media/image7.png"/><Relationship Id="rId9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3.gif"/><Relationship Id="rId7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gif"/><Relationship Id="rId10" Type="http://schemas.openxmlformats.org/officeDocument/2006/relationships/image" Target="../media/image4.gif"/><Relationship Id="rId4" Type="http://schemas.openxmlformats.org/officeDocument/2006/relationships/image" Target="../media/image52.gif"/><Relationship Id="rId9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0.png"/><Relationship Id="rId7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5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2.jpeg"/><Relationship Id="rId7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5.gi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5.jpeg"/><Relationship Id="rId7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5.gi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9.jpeg"/><Relationship Id="rId7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gif"/><Relationship Id="rId7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8.gif"/><Relationship Id="rId5" Type="http://schemas.openxmlformats.org/officeDocument/2006/relationships/image" Target="../media/image24.gif"/><Relationship Id="rId10" Type="http://schemas.openxmlformats.org/officeDocument/2006/relationships/image" Target="../media/image14.gif"/><Relationship Id="rId4" Type="http://schemas.openxmlformats.org/officeDocument/2006/relationships/image" Target="../media/image23.gif"/><Relationship Id="rId9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9.gif"/><Relationship Id="rId4" Type="http://schemas.openxmlformats.org/officeDocument/2006/relationships/image" Target="../media/image5.gif"/><Relationship Id="rId9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www.publicdomainpictures.net/pictures/70000/velka/background-papier-blanc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"/>
            <a:ext cx="9144000" cy="6851838"/>
          </a:xfrm>
          <a:prstGeom prst="rect">
            <a:avLst/>
          </a:prstGeom>
          <a:noFill/>
          <a:ln w="31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all-free-download.com/images/graphiclarge/cartoon_boys_and_girls_5589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62"/>
            <a:ext cx="7560840" cy="6851838"/>
          </a:xfrm>
          <a:prstGeom prst="rect">
            <a:avLst/>
          </a:prstGeom>
          <a:noFill/>
          <a:ln w="31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83077" y="2241446"/>
            <a:ext cx="4165187" cy="2123658"/>
          </a:xfrm>
          <a:prstGeom prst="rect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prstClr val="white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</a:t>
            </a:r>
            <a:r>
              <a:rPr lang="ru-RU" sz="4400" b="1" dirty="0">
                <a:solidFill>
                  <a:prstClr val="white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История, рассказанная </a:t>
            </a:r>
            <a:r>
              <a:rPr lang="ru-RU" sz="4400" b="1" dirty="0" smtClean="0">
                <a:solidFill>
                  <a:prstClr val="white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книгой» </a:t>
            </a:r>
            <a:endParaRPr lang="ru-RU" sz="4400" b="1" dirty="0" smtClean="0">
              <a:solidFill>
                <a:prstClr val="white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7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57797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822" y="311045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78" y="4221088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otvet.imgsmail.ru/download/875a8375f91de049494d6073098e8a2f_7557449fb9f60c44c8956b74cc8b261d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66664"/>
            <a:ext cx="423925" cy="54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otvet.imgsmail.ru/download/875a8375f91de049494d6073098e8a2f_7557449fb9f60c44c8956b74cc8b261d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115" y="476672"/>
            <a:ext cx="423925" cy="54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1" y="3209925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7272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1045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592" y="5877272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21300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otvet.imgsmail.ru/download/875a8375f91de049494d6073098e8a2f_7557449fb9f60c44c8956b74cc8b261d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" y="1720840"/>
            <a:ext cx="423925" cy="54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otvet.imgsmail.ru/download/875a8375f91de049494d6073098e8a2f_7557449fb9f60c44c8956b74cc8b261d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" y="4526454"/>
            <a:ext cx="423925" cy="54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otvet.imgsmail.ru/download/875a8375f91de049494d6073098e8a2f_7557449fb9f60c44c8956b74cc8b261d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119" y="1720840"/>
            <a:ext cx="423925" cy="54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otvet.imgsmail.ru/download/875a8375f91de049494d6073098e8a2f_7557449fb9f60c44c8956b74cc8b261d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684" y="4526454"/>
            <a:ext cx="423925" cy="54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kartinki-vernisazh.ru/_ph/79/1/845833681.jp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96" y="4020277"/>
            <a:ext cx="1466853" cy="15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publicdomainpictures.net/pictures/70000/velka/background-papier-blanc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" y="-468"/>
            <a:ext cx="9144001" cy="685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49" y="184619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10639" y="30058"/>
            <a:ext cx="4714752" cy="648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CD09B6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Как делают книги?</a:t>
            </a:r>
            <a:endParaRPr lang="ru-RU" sz="3600" dirty="0">
              <a:solidFill>
                <a:srgbClr val="CD09B6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4947" y="678697"/>
            <a:ext cx="702613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   Если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Ты любишь читать, Тебе наверняка очень интересно, как делают книги. Давай прогуляемся </a:t>
            </a: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по издательству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и </a:t>
            </a: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типографии,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и я расскажу Тебе секреты изготовления книг.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   Итак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, после того, как автор напишет текст, а редактор издательства его утвердит, начинается процесс </a:t>
            </a:r>
            <a:r>
              <a:rPr lang="ru-RU" sz="1600" b="1" dirty="0">
                <a:ln>
                  <a:solidFill>
                    <a:srgbClr val="CD09B6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корректуры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. </a:t>
            </a: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 Произведение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проверяется на наличие ошибок. </a:t>
            </a:r>
          </a:p>
        </p:txBody>
      </p:sp>
      <p:pic>
        <p:nvPicPr>
          <p:cNvPr id="13" name="Picture 6" descr="http://www.doverlibrary.org/wp-content/uploads/2014/01/girl-160170_960_720-768x7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91" y="3543963"/>
            <a:ext cx="149891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animashki.kak2z.org/pic/17/knigi-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7117">
            <a:off x="7269653" y="4242791"/>
            <a:ext cx="1610393" cy="6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kartinki-vernisazh.ru/_ph/79/1/845833681.jp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1" y="78656"/>
            <a:ext cx="985269" cy="10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ww.animationplayhouse.com/book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1935">
            <a:off x="379000" y="320440"/>
            <a:ext cx="544260" cy="42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08" y="398562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ale50.maxdiscounts.ru/img/products/50568-kachestvennaja-korrektura-tekstov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53" y="2708920"/>
            <a:ext cx="5195812" cy="3240361"/>
          </a:xfrm>
          <a:prstGeom prst="rect">
            <a:avLst/>
          </a:prstGeom>
          <a:noFill/>
          <a:ln w="57150">
            <a:solidFill>
              <a:srgbClr val="CD09B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900igr.net/up/datai/249544/0002-004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655187"/>
            <a:ext cx="2845568" cy="213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publicdomainpictures.net/pictures/70000/velka/background-papier-blanc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" y="-468"/>
            <a:ext cx="9144001" cy="685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49" y="184619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68754" y="301097"/>
            <a:ext cx="702613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   В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идеале команда корректоров вычитывает текст несколько раз. После этого книге подбирают иллюстрации.</a:t>
            </a:r>
          </a:p>
        </p:txBody>
      </p:sp>
      <p:pic>
        <p:nvPicPr>
          <p:cNvPr id="16" name="Picture 2" descr="http://kartinki-vernisazh.ru/_ph/79/1/845833681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1" y="227117"/>
            <a:ext cx="913261" cy="96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ww.animationplayhouse.com/book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1935">
            <a:off x="369263" y="416602"/>
            <a:ext cx="544260" cy="42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s://2.bp.blogspot.com/-6OOQnVoaDEQ/V9_ZsuneH8I/AAAAAAAABtc/ydSldkZ9JeYUD1_sGdAAoWg2MuzRojUWgCEw/s1600/454389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820" y="1556792"/>
            <a:ext cx="1312296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animashki.kak2z.org/pic/17/knigi-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2206">
            <a:off x="5710602" y="2033538"/>
            <a:ext cx="1339004" cy="67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75" y="478665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repead.ru/souamic/%D0%96%D1%83%D1%80%D0%BD%D0%B0%D0%BB+%C2%AB%D0%9A%D1%83%D1%80%D1%81%D0%B8%D0%B2%C2%BB+%E2%84%962+%2810%29+%D0%B0%D0%BF%D1%80%D0%B5%D0%BB%D1%8C+1998c/198788_html_12aa735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47" y="1485226"/>
            <a:ext cx="4187136" cy="2951885"/>
          </a:xfrm>
          <a:prstGeom prst="rect">
            <a:avLst/>
          </a:prstGeom>
          <a:noFill/>
          <a:ln w="57150">
            <a:solidFill>
              <a:srgbClr val="CD09B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.ubu.ru/gal_tshchatelnaya_i_nedorogaya_korrektura_i_redakturovanie_961331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42706"/>
            <a:ext cx="4203901" cy="2973337"/>
          </a:xfrm>
          <a:prstGeom prst="rect">
            <a:avLst/>
          </a:prstGeom>
          <a:noFill/>
          <a:ln w="57150">
            <a:solidFill>
              <a:srgbClr val="CD09B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http://schoolval.ru/images/books_paper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06" y="4857714"/>
            <a:ext cx="1944217" cy="13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65" y="5334669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4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publicdomainpictures.net/pictures/70000/velka/background-papier-blanc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1258" y="275126"/>
            <a:ext cx="7322385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   Затем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начинается </a:t>
            </a:r>
            <a:r>
              <a:rPr lang="ru-RU" sz="1600" b="1" dirty="0">
                <a:ln>
                  <a:solidFill>
                    <a:srgbClr val="CD09B6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верстка.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 С помощью специальной компьютерной программы верстальщик выбирает формат книги, размер </a:t>
            </a: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полей,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виды и размеры шрифтов, определяет расположение иллюстраций и текста</a:t>
            </a: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. </a:t>
            </a:r>
            <a:endParaRPr lang="ru-RU" sz="16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402" y="2142855"/>
            <a:ext cx="144322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>
                <a:ln>
                  <a:solidFill>
                    <a:srgbClr val="CD09B6"/>
                  </a:solidFill>
                </a:ln>
                <a:solidFill>
                  <a:srgbClr val="CD09B6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Интересно! </a:t>
            </a:r>
            <a:endParaRPr lang="ru-RU" sz="1600" b="1" u="sng" dirty="0" smtClean="0">
              <a:ln>
                <a:solidFill>
                  <a:srgbClr val="CD09B6"/>
                </a:solidFill>
              </a:ln>
              <a:solidFill>
                <a:srgbClr val="CD09B6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За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одну смену работники типографии могут </a:t>
            </a: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напечатать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несколько тысяч листов.</a:t>
            </a:r>
          </a:p>
        </p:txBody>
      </p:sp>
      <p:pic>
        <p:nvPicPr>
          <p:cNvPr id="12" name="Picture 2" descr="http://kartinki-vernisazh.ru/_ph/79/1/845833681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89" y="275126"/>
            <a:ext cx="945718" cy="100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www.playcast.ru/uploads/2017/10/05/23588088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04794"/>
            <a:ext cx="1265725" cy="269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0ad67f2f9e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6459" flipH="1">
            <a:off x="8074514" y="3283174"/>
            <a:ext cx="5974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343" y="5709633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www.animationplayhouse.com/book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1935">
            <a:off x="178194" y="694501"/>
            <a:ext cx="544260" cy="42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84" y="764704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opt-745794.ssl.1c-bitrix-cdn.ru/upload/iblock/9fa/pt7rer6ac.gif?149303081710856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51" y="5172624"/>
            <a:ext cx="1417501" cy="122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mtdata.ru/u4/photoC22E/20699745546-0/original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67464"/>
            <a:ext cx="4962609" cy="3763139"/>
          </a:xfrm>
          <a:prstGeom prst="rect">
            <a:avLst/>
          </a:prstGeom>
          <a:noFill/>
          <a:ln w="57150">
            <a:solidFill>
              <a:srgbClr val="CD09B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publicdomainpictures.net/pictures/70000/velka/background-papier-blanc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kartinki-vernisazh.ru/_ph/79/1/845833681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6" y="124825"/>
            <a:ext cx="1065130" cy="11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animationplayhouse.com/book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1935">
            <a:off x="53549" y="487164"/>
            <a:ext cx="6667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6" y="560641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26806"/>
            <a:ext cx="69127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   Следующий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этап называется </a:t>
            </a:r>
            <a:r>
              <a:rPr lang="ru-RU" sz="1600" b="1" dirty="0">
                <a:ln>
                  <a:solidFill>
                    <a:srgbClr val="CD09B6"/>
                  </a:solidFill>
                </a:ln>
                <a:solidFill>
                  <a:srgbClr val="CD09B6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цветоделением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. Знаешь ли Ты, что для того, чтобы напечатать обложку модного журнала, нужно всего четыре краски: голубая, розовая, желтая и черная? </a:t>
            </a: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 Поэтому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сейчас дизайнер должен разделить все иллюстрации на четыре составляющие.</a:t>
            </a:r>
          </a:p>
        </p:txBody>
      </p:sp>
      <p:pic>
        <p:nvPicPr>
          <p:cNvPr id="7170" name="Picture 2" descr="http://www.yam.ru/netcat_files/255/209/1269/third_photo_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8" y="1867487"/>
            <a:ext cx="4028942" cy="3035329"/>
          </a:xfrm>
          <a:prstGeom prst="rect">
            <a:avLst/>
          </a:prstGeom>
          <a:noFill/>
          <a:ln w="57150">
            <a:solidFill>
              <a:srgbClr val="CD09B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cdn.imgbb.ru/user/19/199480/201703/f93f1cd29a2f5004b641243d6df5e4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1336580" cy="214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novamedia.rs/data/imgs/12000/i11339_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4057398" cy="2495300"/>
          </a:xfrm>
          <a:prstGeom prst="rect">
            <a:avLst/>
          </a:prstGeom>
          <a:noFill/>
          <a:ln w="57150">
            <a:solidFill>
              <a:srgbClr val="CD09B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http://www.clipartbest.com/cliparts/9i4/6q7/9i46q7BA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54" y="5508919"/>
            <a:ext cx="1896694" cy="9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31" y="5877272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2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publicdomainpictures.net/pictures/70000/velka/background-papier-blanc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kartinki-vernisazh.ru/_ph/79/1/845833681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6" y="303728"/>
            <a:ext cx="896628" cy="95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animationplayhouse.com/book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1935">
            <a:off x="-33386" y="517779"/>
            <a:ext cx="6667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1" y="560641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302418"/>
            <a:ext cx="6822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Далее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изготавливается </a:t>
            </a:r>
            <a:r>
              <a:rPr lang="ru-RU" sz="1600" b="1" dirty="0">
                <a:ln>
                  <a:solidFill>
                    <a:srgbClr val="CD09B6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печатная форма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— цифровое изображение переносят на специальную пленку и проявляют. </a:t>
            </a: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Самый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ответственный этап — </a:t>
            </a:r>
            <a:r>
              <a:rPr lang="ru-RU" sz="1600" b="1" dirty="0">
                <a:ln>
                  <a:solidFill>
                    <a:srgbClr val="CD09B6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печать книги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 Краска с помощью валиков на печатной машине раскатывается до тоненького слоя, подается на печатную форму, которая вращается и наносит изображение на сплошной виток бумаги. </a:t>
            </a:r>
            <a:endParaRPr lang="ru-RU" sz="16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/>
            </a:endParaRPr>
          </a:p>
        </p:txBody>
      </p:sp>
      <p:pic>
        <p:nvPicPr>
          <p:cNvPr id="5122" name="Picture 2" descr="http://aviaprint-spb.ru/sites/default/files/ofsetniy-stanok-heidelber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74" y="2073981"/>
            <a:ext cx="3974967" cy="2710038"/>
          </a:xfrm>
          <a:prstGeom prst="rect">
            <a:avLst/>
          </a:prstGeom>
          <a:noFill/>
          <a:ln w="57150">
            <a:solidFill>
              <a:srgbClr val="CD09B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opy24.ru/d/917793/d/%D0%BE%D1%84%D1%81%D0%B5%D1%82%D0%BD%D0%B0%D1%8F_%D0%BF%D0%B5%D1%87%D0%B0%D1%82%D1%8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53" y="3793240"/>
            <a:ext cx="4007334" cy="2732105"/>
          </a:xfrm>
          <a:prstGeom prst="rect">
            <a:avLst/>
          </a:prstGeom>
          <a:noFill/>
          <a:ln w="57150">
            <a:solidFill>
              <a:srgbClr val="CD09B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schoolval.ru/images/books_paper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2758">
            <a:off x="1614684" y="5217792"/>
            <a:ext cx="1512168" cy="10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https://clipartion.com/wp-content/uploads/2015/11/stack-of-books-clipart-free-clip-art-images-830x645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73685"/>
            <a:ext cx="1713121" cy="133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2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publicdomainpictures.net/pictures/70000/velka/background-papier-blanc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kartinki-vernisazh.ru/_ph/79/1/845833681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6" y="303728"/>
            <a:ext cx="896628" cy="95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animationplayhouse.com/book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1935">
            <a:off x="-33386" y="517779"/>
            <a:ext cx="6667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1" y="560641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7091" y="449304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Далее бумагу разрезают, складывают и сшивают.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220" name="Picture 4" descr="http://photo-day.ru/wp-content/uploads/2012/03/21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6" y="1475168"/>
            <a:ext cx="4046304" cy="2668280"/>
          </a:xfrm>
          <a:prstGeom prst="rect">
            <a:avLst/>
          </a:prstGeom>
          <a:noFill/>
          <a:ln w="57150">
            <a:solidFill>
              <a:srgbClr val="CD09B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g-fotki.yandex.ru/get/9110/119543383.2e/0_a4f6a_c72a8ca4_XX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99" y="3711247"/>
            <a:ext cx="4058839" cy="2707214"/>
          </a:xfrm>
          <a:prstGeom prst="rect">
            <a:avLst/>
          </a:prstGeom>
          <a:noFill/>
          <a:ln w="57150">
            <a:solidFill>
              <a:srgbClr val="CD09B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syromono.info/images/wagon-clipart-book-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3327"/>
            <a:ext cx="1822874" cy="236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dalnerbib.ucoz.ru/books3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2404886" cy="183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ages.easyfreeclipart.com/98/school-books-clip-art-clipart-panda-free-images-9885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61444" y="1016790"/>
            <a:ext cx="1415172" cy="200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7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publicdomainpictures.net/pictures/70000/velka/background-papier-blanc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6" y="0"/>
            <a:ext cx="9144001" cy="6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3" y="188640"/>
            <a:ext cx="727190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   Любую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книгу трудно представить без обложки. Поэтому следующий этап — создание </a:t>
            </a:r>
            <a:r>
              <a:rPr lang="ru-RU" sz="1600" b="1" dirty="0">
                <a:ln>
                  <a:solidFill>
                    <a:srgbClr val="CD09B6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«лица»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будущей книги. Если обложка готова, ее накладывают на книжный блок и подрезают. Если изготавливается твердая обложка, книгу обрезают до приклеивания обложки</a:t>
            </a: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.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Вот и все — книга готова радовать глаза восхищенных </a:t>
            </a: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покупателей.</a:t>
            </a:r>
            <a:endParaRPr lang="ru-RU" sz="16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/>
            </a:endParaRPr>
          </a:p>
        </p:txBody>
      </p:sp>
      <p:pic>
        <p:nvPicPr>
          <p:cNvPr id="12" name="Picture 2" descr="http://kartinki-vernisazh.ru/_ph/79/1/845833681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62" y="188640"/>
            <a:ext cx="896628" cy="95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animationplayhouse.com/book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1935">
            <a:off x="-10582" y="386373"/>
            <a:ext cx="6667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liceumbibl.at.ua/_nw/1/818116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05" y="5133503"/>
            <a:ext cx="2812501" cy="132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5625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076" y="633637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1.liveinternet.ru/images/attach/c/2/70/479/70479511_1297339385_book_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73" y="3443914"/>
            <a:ext cx="3931765" cy="2625493"/>
          </a:xfrm>
          <a:prstGeom prst="rect">
            <a:avLst/>
          </a:prstGeom>
          <a:noFill/>
          <a:ln w="57150">
            <a:solidFill>
              <a:srgbClr val="CD09B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6721/119543383.2f/0_a4f7d_2f04450c_XX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08" y="1988840"/>
            <a:ext cx="3910076" cy="2607990"/>
          </a:xfrm>
          <a:prstGeom prst="rect">
            <a:avLst/>
          </a:prstGeom>
          <a:noFill/>
          <a:ln w="57150">
            <a:solidFill>
              <a:srgbClr val="CD09B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 descr="https://clipartion.com/wp-content/uploads/2015/11/stack-of-books-clipart-free-clip-art-images-830x645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73685"/>
            <a:ext cx="1713121" cy="133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iznes100.ru/wp-content/uploads/2018/0c7-Kak-proshivat-dokumenty13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72" y="3456776"/>
            <a:ext cx="3931765" cy="262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publicdomainpictures.net/pictures/70000/velka/background-papier-blanc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07154" y="214355"/>
            <a:ext cx="7472454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   Сейчас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бумага окружает нас повсюду, ежегодно завоевывая все новые и новые сферы применения. Именно поэтому так важно помнить, что изготавливается она из деревьев — лесных ресурсов, которые с каждым годом на планете катастрофически уменьшаются.</a:t>
            </a:r>
          </a:p>
          <a:p>
            <a:pPr algn="just"/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Бережно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относиться к книгам, экономно использовать бумагу, сдавать макулатуру, сажать деревья — самое малое, что может сделать каждый для сохранения лесов.</a:t>
            </a:r>
          </a:p>
        </p:txBody>
      </p:sp>
      <p:pic>
        <p:nvPicPr>
          <p:cNvPr id="11" name="Picture 2" descr="http://kartinki-vernisazh.ru/_ph/79/1/845833681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6" y="303728"/>
            <a:ext cx="896628" cy="95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animationplayhouse.com/book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1935">
            <a:off x="-33386" y="517779"/>
            <a:ext cx="6667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Как делают книги и как делают бумагу, фото 2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03" y="2444524"/>
            <a:ext cx="5158507" cy="3407037"/>
          </a:xfrm>
          <a:prstGeom prst="rect">
            <a:avLst/>
          </a:prstGeom>
          <a:noFill/>
          <a:ln w="57150">
            <a:solidFill>
              <a:srgbClr val="CD09B6"/>
            </a:solidFill>
          </a:ln>
        </p:spPr>
      </p:pic>
      <p:pic>
        <p:nvPicPr>
          <p:cNvPr id="23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1" y="560641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raz1um.ru/animation/drevo/59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1" y="2177970"/>
            <a:ext cx="1428750" cy="423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heliograph.ru/images/1899332_les-vektor-p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59224"/>
            <a:ext cx="2555776" cy="427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http://www.clipartbest.com/cliparts/9i4/6q7/9i46q7BA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51561"/>
            <a:ext cx="1334448" cy="69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97" y="602476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publicdomainpictures.net/pictures/70000/velka/background-papier-blanc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kartinki-vernisazh.ru/_ph/79/1/845833681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44" y="363271"/>
            <a:ext cx="896628" cy="95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animationplayhouse.com/book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1935">
            <a:off x="499352" y="517779"/>
            <a:ext cx="6667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5" y="560641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65899" y="116632"/>
            <a:ext cx="6048672" cy="6051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n>
                  <a:solidFill>
                    <a:srgbClr val="CD09B6"/>
                  </a:solidFill>
                </a:ln>
                <a:solidFill>
                  <a:srgbClr val="CD09B6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О чем попросила книга: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Не  берите меня, пожалуйста, грязными руками. Мне будет стыдно, если я буду грязная или в пятнах!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Не перегибайте мой переплет. Я могу потерять самые интересные страницы!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Пользуйтесь, пожалуйста, закладкой и не загибайте мои страницы, они порвутся!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Я люблю чистоту, но боюсь воды. Защитите меня от дождя и снега!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Не рисуйте, пожалуйста, на моих страницах ни ручкой, ни карандашом. Другим детям будет трудно меня читать!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 </a:t>
            </a:r>
          </a:p>
          <a:p>
            <a:pPr lvl="0" algn="just">
              <a:lnSpc>
                <a:spcPct val="115000"/>
              </a:lnSpc>
            </a:pPr>
            <a:endParaRPr lang="ru-RU" sz="1600" b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/>
            </a:endParaRPr>
          </a:p>
        </p:txBody>
      </p:sp>
      <p:pic>
        <p:nvPicPr>
          <p:cNvPr id="13" name="Picture 4" descr="a0ad67f2f9e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6459" flipH="1">
            <a:off x="7601547" y="4875954"/>
            <a:ext cx="1464858" cy="176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s://3.bp.blogspot.com/-LNuxAO8JN_w/Wg_u-PZDutI/AAAAAAAAAKM/vqWJLfeyIFwd4W3wqzI280TV9Q0NWl2wgCLcBGAs/s1600/0_828ad_846e2e96_ori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09291" y="3429000"/>
            <a:ext cx="4139951" cy="310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3" y="5517232"/>
            <a:ext cx="495300" cy="48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085709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9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publicdomainpictures.net/pictures/70000/velka/background-papier-blanc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kartinki-vernisazh.ru/_ph/79/1/845833681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46" y="106357"/>
            <a:ext cx="1191457" cy="126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animationplayhouse.com/book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1935">
            <a:off x="106197" y="398033"/>
            <a:ext cx="1001722" cy="78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44" y="62126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0"/>
            <a:ext cx="6840760" cy="799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n>
                  <a:solidFill>
                    <a:srgbClr val="CD09B6"/>
                  </a:solidFill>
                </a:ln>
                <a:solidFill>
                  <a:srgbClr val="CD09B6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Народная мудрость: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Хорошая книга – лучший друг.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Золото добывают из земли, а знания из книги.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Книгу читаешь, на крыльях мечты летаешь.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Неграмотный, как слепой, а книга глаза  открывает.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Книга поможет в труде, выручит в беде. </a:t>
            </a:r>
            <a:endParaRPr lang="en-US" b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n>
                  <a:solidFill>
                    <a:srgbClr val="CD09B6"/>
                  </a:solidFill>
                </a:ln>
                <a:solidFill>
                  <a:srgbClr val="CD09B6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Игра «Добавь  словечко»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Есть у книжицы одежка, называется … (обложка).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Книги есть в саду и дома, из обложки из … (картона).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Наши книги не просты, по порядку</a:t>
            </a: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 </a:t>
            </a: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все … (листы).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Чтоб при чтении не сбиться, нумерованы … (страницы).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Страницы все наперечет, их скрепляет … (переплет). </a:t>
            </a:r>
            <a:endParaRPr lang="ru-RU" b="1" dirty="0" smtClean="0">
              <a:ln>
                <a:solidFill>
                  <a:srgbClr val="CD09B6"/>
                </a:solidFill>
              </a:ln>
              <a:solidFill>
                <a:srgbClr val="CD09B6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3600" b="1" dirty="0" smtClean="0">
              <a:ln>
                <a:solidFill>
                  <a:srgbClr val="CD09B6"/>
                </a:solidFill>
              </a:ln>
              <a:solidFill>
                <a:srgbClr val="CD09B6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600" b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1600" b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/>
            </a:endParaRPr>
          </a:p>
        </p:txBody>
      </p:sp>
      <p:pic>
        <p:nvPicPr>
          <p:cNvPr id="14" name="Picture 2" descr="http://www.clipartlord.com/wp-content/uploads/2013/06/school-girl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33592" y="3140968"/>
            <a:ext cx="2448272" cy="346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6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publicdomainpictures.net/pictures/70000/velka/background-papier-blanc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31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3.bp.blogspot.com/-LNuxAO8JN_w/Wg_u-PZDutI/AAAAAAAAAKM/vqWJLfeyIFwd4W3wqzI280TV9Q0NWl2wgCLcBGAs/s1600/0_828ad_846e2e96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115" y="8334"/>
            <a:ext cx="4139951" cy="310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ruzacbs.ru/sites/default/files/inline_images/65761068_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3664"/>
            <a:ext cx="1962113" cy="255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09141" y="698798"/>
            <a:ext cx="652571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kern="1800" dirty="0">
                <a:ln>
                  <a:solidFill>
                    <a:srgbClr val="CD09B6"/>
                  </a:solidFill>
                </a:ln>
                <a:solidFill>
                  <a:srgbClr val="CD09B6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Как рождается книга: секреты изготовления </a:t>
            </a:r>
            <a:r>
              <a:rPr lang="ru-RU" sz="3600" b="1" kern="1800" dirty="0" smtClean="0">
                <a:ln>
                  <a:solidFill>
                    <a:srgbClr val="CD09B6"/>
                  </a:solidFill>
                </a:ln>
                <a:solidFill>
                  <a:srgbClr val="CD09B6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бумаги.</a:t>
            </a:r>
            <a:endParaRPr lang="ru-RU" sz="3600" dirty="0">
              <a:ln>
                <a:solidFill>
                  <a:srgbClr val="CD09B6"/>
                </a:solidFill>
              </a:ln>
              <a:solidFill>
                <a:srgbClr val="CD09B6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21143" y="3226954"/>
            <a:ext cx="6318448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   Дорогой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друг! Вот </a:t>
            </a: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пишешь Ты сейчас в тетради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на рабочем столе и не </a:t>
            </a: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догадываешься, что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для изготовления одной из них нужно 0,00035 дерева, а на тонну бумаги нужно 17 деревьев.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   Но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как из огромного дерева получается красивая тетрадь, книга или пачка белых листов? Разберемся в этом вместе.</a:t>
            </a:r>
          </a:p>
        </p:txBody>
      </p:sp>
      <p:pic>
        <p:nvPicPr>
          <p:cNvPr id="2052" name="Picture 4" descr="http://kartinki-vernisazh.ru/_ph/79/1/845833681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4" y="620688"/>
            <a:ext cx="1353629" cy="1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http://www.clipartbest.com/cliparts/9i4/6q7/9i46q7BA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791492"/>
            <a:ext cx="2279850" cy="119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557" y="60932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www.animationplayhouse.com/book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1935">
            <a:off x="458464" y="1131015"/>
            <a:ext cx="6667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otvet.imgsmail.ru/download/875a8375f91de049494d6073098e8a2f_7557449fb9f60c44c8956b74cc8b261d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531" y="2023335"/>
            <a:ext cx="423925" cy="54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24" y="1217257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4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publicdomainpictures.net/pictures/70000/velka/background-papier-blanc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5396" y="2140879"/>
            <a:ext cx="647754" cy="57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60648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911" y="2967421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so-ni.okis.ru/file/so-ni/school/school_girl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27" y="1440104"/>
            <a:ext cx="4762500" cy="4762500"/>
          </a:xfrm>
          <a:prstGeom prst="rect">
            <a:avLst/>
          </a:prstGeom>
          <a:noFill/>
          <a:ln w="57150">
            <a:solidFill>
              <a:srgbClr val="CD09B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schoolval.ru/images/books_pape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2758">
            <a:off x="7492804" y="1196161"/>
            <a:ext cx="1512168" cy="10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7" y="260648"/>
            <a:ext cx="561662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ln>
                  <a:solidFill>
                    <a:srgbClr val="CD09B6"/>
                  </a:solidFill>
                </a:ln>
                <a:solidFill>
                  <a:srgbClr val="CD09B6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До новых встреч!</a:t>
            </a:r>
            <a:endParaRPr lang="ru-RU" sz="4800" dirty="0">
              <a:ln>
                <a:solidFill>
                  <a:srgbClr val="CD09B6"/>
                </a:solidFill>
              </a:ln>
              <a:solidFill>
                <a:srgbClr val="CD09B6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/>
            </a:endParaRPr>
          </a:p>
        </p:txBody>
      </p:sp>
      <p:pic>
        <p:nvPicPr>
          <p:cNvPr id="12" name="Picture 8" descr="https://cdn.imgbb.ru/user/19/199480/201703/f93f1cd29a2f5004b641243d6df5e4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574" y="3984838"/>
            <a:ext cx="202417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www.playcast.ru/uploads/2017/10/05/23588088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58" y="3212975"/>
            <a:ext cx="1656184" cy="352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https://clipartion.com/wp-content/uploads/2015/11/stack-of-books-clipart-free-clip-art-images-830x645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458" y="5665595"/>
            <a:ext cx="1382069" cy="107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kartinki-vernisazh.ru/_ph/79/1/845833681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20" y="260648"/>
            <a:ext cx="1267730" cy="134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otvet.imgsmail.ru/download/875a8375f91de049494d6073098e8a2f_7557449fb9f60c44c8956b74cc8b261d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405" y="426275"/>
            <a:ext cx="423925" cy="54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otvet.imgsmail.ru/download/875a8375f91de049494d6073098e8a2f_7557449fb9f60c44c8956b74cc8b261d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9338"/>
            <a:ext cx="423925" cy="54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1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publicdomainpictures.net/pictures/70000/velka/background-papier-blanc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88480" y="155316"/>
            <a:ext cx="4701928" cy="648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>
                  <a:solidFill>
                    <a:srgbClr val="CD09B6"/>
                  </a:solidFill>
                </a:ln>
                <a:solidFill>
                  <a:srgbClr val="CD09B6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Как делают бумагу</a:t>
            </a:r>
            <a:endParaRPr lang="ru-RU" sz="3600" dirty="0">
              <a:ln>
                <a:solidFill>
                  <a:srgbClr val="CD09B6"/>
                </a:solidFill>
              </a:ln>
              <a:solidFill>
                <a:srgbClr val="CD09B6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/>
            </a:endParaRPr>
          </a:p>
        </p:txBody>
      </p:sp>
      <p:pic>
        <p:nvPicPr>
          <p:cNvPr id="12" name="Picture 2" descr="http://images.easyfreeclipart.com/98/school-books-clip-art-clipart-panda-free-images-9885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89040"/>
            <a:ext cx="2044116" cy="288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4482" y="990395"/>
            <a:ext cx="806489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   Бумага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производится на бумажных фабриках. </a:t>
            </a: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Лесорубы осуществляют спил деревьев. Чаще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всего используют сосну, ель, березу, а также эвкалипт, тополь, каштан.</a:t>
            </a:r>
          </a:p>
        </p:txBody>
      </p:sp>
      <p:pic>
        <p:nvPicPr>
          <p:cNvPr id="15" name="Рисунок 14" descr="Как делают книги и как делают бумагу, фото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37437"/>
            <a:ext cx="4449345" cy="4127867"/>
          </a:xfrm>
          <a:prstGeom prst="rect">
            <a:avLst/>
          </a:prstGeom>
          <a:noFill/>
          <a:ln w="57150">
            <a:solidFill>
              <a:srgbClr val="CD09B6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550389" y="2241966"/>
            <a:ext cx="1780636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u="sng" dirty="0">
                <a:ln>
                  <a:solidFill>
                    <a:srgbClr val="CD09B6"/>
                  </a:solidFill>
                </a:ln>
                <a:solidFill>
                  <a:srgbClr val="CD09B6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Интересно! </a:t>
            </a:r>
            <a:r>
              <a:rPr lang="ru-RU" sz="14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Из одного дерева получается 2857 тетрадей на 12 страниц. Чтобы вырастить взрослое дерево, нужно 60 лет. Вот почему важно бережно пользоваться учебниками и тетрадями, ведь все это — срубленные деревья.</a:t>
            </a:r>
          </a:p>
        </p:txBody>
      </p:sp>
      <p:pic>
        <p:nvPicPr>
          <p:cNvPr id="3074" name="Picture 2" descr="http://kartinki-vernisazh.ru/_ph/79/1/845833681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8183"/>
            <a:ext cx="917893" cy="97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www.animationplayhouse.com/book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1935">
            <a:off x="989652" y="309824"/>
            <a:ext cx="6667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otvet.imgsmail.ru/download/875a8375f91de049494d6073098e8a2f_7557449fb9f60c44c8956b74cc8b261d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59" y="3873316"/>
            <a:ext cx="423925" cy="54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87" y="384567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publicdomainpictures.net/pictures/70000/velka/background-papier-blanc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77191" y="375632"/>
            <a:ext cx="5389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Из леса на фабрику привозят бревна. </a:t>
            </a:r>
            <a:endParaRPr lang="ru-RU" sz="1600" b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/>
            </a:endParaRPr>
          </a:p>
          <a:p>
            <a:pPr algn="ctr"/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На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специальной площадке с</a:t>
            </a: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бревен сдирают </a:t>
            </a: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кору.</a:t>
            </a:r>
            <a:endParaRPr lang="ru-RU" sz="1600" b="1" dirty="0">
              <a:ln>
                <a:solidFill>
                  <a:srgbClr val="7030A0"/>
                </a:solidFill>
              </a:ln>
              <a:solidFill>
                <a:srgbClr val="6D288C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1" name="Рисунок 10" descr="Как делают книги и как делают бумагу, фото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37" y="1196752"/>
            <a:ext cx="5652629" cy="3950825"/>
          </a:xfrm>
          <a:prstGeom prst="rect">
            <a:avLst/>
          </a:prstGeom>
          <a:noFill/>
          <a:ln w="57150">
            <a:solidFill>
              <a:srgbClr val="CD09B6"/>
            </a:solidFill>
          </a:ln>
        </p:spPr>
      </p:pic>
      <p:pic>
        <p:nvPicPr>
          <p:cNvPr id="3074" name="Picture 2" descr="http://liceumbibl.at.ua/_nw/1/8181169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4706154"/>
            <a:ext cx="4608512" cy="216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kartinki-vernisazh.ru/_ph/79/1/845833681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55" y="188640"/>
            <a:ext cx="108514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://schoolval.ru/images/books_paper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1208"/>
            <a:ext cx="1740477" cy="124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094" y="6245644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www.animationplayhouse.com/book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1935">
            <a:off x="355394" y="524458"/>
            <a:ext cx="6667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05" y="56732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1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publicdomainpictures.net/pictures/70000/velka/background-papier-blanc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8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6712" y="328242"/>
            <a:ext cx="74705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   Самый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экономный способ получить древесную целлюлозу — </a:t>
            </a:r>
            <a:r>
              <a:rPr lang="ru-RU" sz="1600" b="1" dirty="0">
                <a:ln>
                  <a:solidFill>
                    <a:srgbClr val="CD09B6"/>
                  </a:solidFill>
                </a:ln>
                <a:solidFill>
                  <a:srgbClr val="CD09B6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механический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CD09B6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.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 Деревообрабатывающее предприятие измельчает лесоматериалы в крошку и смешивает с водой. Так изготавливают бумагу низкого качества </a:t>
            </a: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, например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, для газет.</a:t>
            </a:r>
          </a:p>
          <a:p>
            <a:pPr algn="just"/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А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вот для изготовления высококачественной бумаги — для журналов, книг и брошюр — применяют </a:t>
            </a:r>
            <a:r>
              <a:rPr lang="ru-RU" sz="1600" b="1" dirty="0">
                <a:ln>
                  <a:solidFill>
                    <a:srgbClr val="CD09B6"/>
                  </a:solidFill>
                </a:ln>
                <a:solidFill>
                  <a:srgbClr val="CD09B6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химический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способ. С помощью сит осколки сортируют по размеру.</a:t>
            </a:r>
          </a:p>
        </p:txBody>
      </p:sp>
      <p:pic>
        <p:nvPicPr>
          <p:cNvPr id="11" name="Рисунок 10" descr="Как делают книги и как делают бумагу, фото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384800" cy="4038600"/>
          </a:xfrm>
          <a:prstGeom prst="rect">
            <a:avLst/>
          </a:prstGeom>
          <a:noFill/>
          <a:ln w="57150">
            <a:solidFill>
              <a:srgbClr val="CD09B6"/>
            </a:solidFill>
          </a:ln>
        </p:spPr>
      </p:pic>
      <p:pic>
        <p:nvPicPr>
          <p:cNvPr id="12" name="Picture 2" descr="http://www.clipartlord.com/wp-content/uploads/2013/06/school-girl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52" y="3219078"/>
            <a:ext cx="2448272" cy="346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kartinki-vernisazh.ru/_ph/79/1/845833681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7" y="181787"/>
            <a:ext cx="1091598" cy="115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opt-745794.ssl.1c-bitrix-cdn.ru/upload/iblock/9fa/pt7rer6ac.gif?149303081710856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7" y="5192275"/>
            <a:ext cx="174572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animashki.kak2z.org/pic/17/knigi-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883">
            <a:off x="7522274" y="3959806"/>
            <a:ext cx="1292844" cy="67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89" y="5661248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1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publicdomainpictures.net/pictures/70000/velka/background-papier-blanc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31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0945" y="389673"/>
            <a:ext cx="627806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Дальше измельченная древесина с добавлением кислоты варится в специальных машинах.</a:t>
            </a:r>
          </a:p>
        </p:txBody>
      </p:sp>
      <p:pic>
        <p:nvPicPr>
          <p:cNvPr id="12" name="Рисунок 11" descr="Как делают книги и как делают бумагу, фото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70" y="1296812"/>
            <a:ext cx="5604142" cy="3860380"/>
          </a:xfrm>
          <a:prstGeom prst="rect">
            <a:avLst/>
          </a:prstGeom>
          <a:noFill/>
          <a:ln w="57150">
            <a:solidFill>
              <a:srgbClr val="CD09B6"/>
            </a:solidFill>
          </a:ln>
        </p:spPr>
      </p:pic>
      <p:pic>
        <p:nvPicPr>
          <p:cNvPr id="13" name="Picture 2" descr="http://liceumbibl.at.ua/_nw/1/8181169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30" y="4653136"/>
            <a:ext cx="4608512" cy="216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kartinki-vernisazh.ru/_ph/79/1/845833681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4" y="94514"/>
            <a:ext cx="1176346" cy="124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cdn.imgbb.ru/user/19/199480/201703/f93f1cd29a2f5004b641243d6df5e4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591" y="4653136"/>
            <a:ext cx="1540489" cy="202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www.animationplayhouse.com/book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1935">
            <a:off x="309812" y="436861"/>
            <a:ext cx="6667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4" y="499919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36" y="6242638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701539"/>
            <a:ext cx="60170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1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publicdomainpictures.net/pictures/70000/velka/background-papier-blanc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" y="0"/>
            <a:ext cx="91588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234512"/>
            <a:ext cx="8150954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   Затем </a:t>
            </a:r>
            <a:r>
              <a:rPr lang="ru-RU" sz="1400" b="1" dirty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целлюлоза проходит через фильтры и промывается, освобождаясь от примесей. На этом этапе к сырью могут добавить макулатуру, однако предварительно ее непременно очищают от чернил.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   Следующий </a:t>
            </a:r>
            <a:r>
              <a:rPr lang="ru-RU" sz="1400" b="1" dirty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этап — </a:t>
            </a:r>
            <a:r>
              <a:rPr lang="ru-RU" sz="1400" b="1" dirty="0">
                <a:ln>
                  <a:solidFill>
                    <a:srgbClr val="CD09B6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добавление клеев и смол</a:t>
            </a:r>
            <a:r>
              <a:rPr lang="ru-RU" sz="1400" b="1" dirty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. Первые — отталкивают влагу, вторые — предотвращают растекание чернил, которые часто изготавливаются на водной основе. </a:t>
            </a:r>
            <a:r>
              <a:rPr lang="ru-RU" sz="1400" b="1" dirty="0" smtClean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 Именно </a:t>
            </a:r>
            <a:r>
              <a:rPr lang="ru-RU" sz="1400" b="1" dirty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благодаря этим процессам написанное в Твоей тетради не размазывается и легко читается. Бумага для печати такой проклейки не требует, ведь печатные краски не готовят на водной основе</a:t>
            </a:r>
            <a:r>
              <a:rPr lang="ru-RU" sz="1400" b="1" dirty="0" smtClean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. Но </a:t>
            </a:r>
            <a:r>
              <a:rPr lang="ru-RU" sz="1400" b="1" dirty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и это еще не все. Потом к бумажному сырью добавляют пигменты и красители. Например, белый цвет бумаги получается благодаря добавлению каолина</a:t>
            </a:r>
            <a:r>
              <a:rPr lang="ru-RU" sz="1400" b="1" dirty="0" smtClean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. </a:t>
            </a:r>
            <a:r>
              <a:rPr lang="ru-RU" sz="1400" b="1" dirty="0" smtClean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После </a:t>
            </a:r>
            <a:r>
              <a:rPr lang="ru-RU" sz="1400" b="1" dirty="0">
                <a:ln>
                  <a:solidFill>
                    <a:srgbClr val="7030A0"/>
                  </a:solidFill>
                </a:ln>
                <a:solidFill>
                  <a:srgbClr val="6D288C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этого бумажная масса попадает в бумагоделательную машину на ленточный конвейер.</a:t>
            </a:r>
          </a:p>
        </p:txBody>
      </p:sp>
      <p:pic>
        <p:nvPicPr>
          <p:cNvPr id="11" name="Рисунок 10" descr="Как делают книги и как делают бумагу, фото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83" y="3068960"/>
            <a:ext cx="4999634" cy="3573749"/>
          </a:xfrm>
          <a:prstGeom prst="rect">
            <a:avLst/>
          </a:prstGeom>
          <a:noFill/>
          <a:ln w="57150">
            <a:solidFill>
              <a:srgbClr val="CD09B6"/>
            </a:solidFill>
          </a:ln>
        </p:spPr>
      </p:pic>
      <p:pic>
        <p:nvPicPr>
          <p:cNvPr id="12" name="Picture 8" descr="https://cdn.imgbb.ru/user/19/199480/201703/f93f1cd29a2f5004b641243d6df5e4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857" y="4566821"/>
            <a:ext cx="1540489" cy="202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2.bp.blogspot.com/-6OOQnVoaDEQ/V9_ZsuneH8I/AAAAAAAABtc/ydSldkZ9JeYUD1_sGdAAoWg2MuzRojUWgCEw/s1600/454389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734" y="3861047"/>
            <a:ext cx="1312296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kartinki-vernisazh.ru/_ph/79/1/845833681.jp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" y="91013"/>
            <a:ext cx="906681" cy="96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82" y="4615101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1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publicdomainpictures.net/pictures/70000/velka/background-papier-blanc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97" y="1337194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0ad67f2f9e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7128" flipH="1">
            <a:off x="8006912" y="402801"/>
            <a:ext cx="748827" cy="90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dalnerbib.ucoz.ru/books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941167"/>
            <a:ext cx="2404886" cy="183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72981" y="385292"/>
            <a:ext cx="621354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   Здесь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с помощью крошечных пористых отверстий и отжима различными валиками из бумаги удаляется влага и образуется сплошная рулонная лента.</a:t>
            </a:r>
          </a:p>
        </p:txBody>
      </p:sp>
      <p:pic>
        <p:nvPicPr>
          <p:cNvPr id="12" name="Picture 2" descr="http://kartinki-vernisazh.ru/_ph/79/1/845833681.jp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58" y="291241"/>
            <a:ext cx="1008957" cy="107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animationplayhouse.com/book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1935">
            <a:off x="525729" y="592164"/>
            <a:ext cx="6667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Как делают книги и как делают бумагу, фото 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31" y="1556792"/>
            <a:ext cx="5344313" cy="3857544"/>
          </a:xfrm>
          <a:prstGeom prst="rect">
            <a:avLst/>
          </a:prstGeom>
          <a:noFill/>
          <a:ln w="57150">
            <a:solidFill>
              <a:srgbClr val="CD09B6"/>
            </a:solidFill>
          </a:ln>
        </p:spPr>
      </p:pic>
      <p:pic>
        <p:nvPicPr>
          <p:cNvPr id="15" name="Picture 12" descr="http://www.playcast.ru/uploads/2017/10/05/23588088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285" y="3710043"/>
            <a:ext cx="1265725" cy="269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://schoolval.ru/images/books_paper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88656"/>
            <a:ext cx="1740477" cy="124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animashki.kak2z.org/pic/17/knigi-8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8986">
            <a:off x="7775171" y="993001"/>
            <a:ext cx="9239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31" y="5964924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38" y="6926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1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publicdomainpictures.net/pictures/70000/velka/background-papier-blanc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86121" y="216863"/>
            <a:ext cx="707431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   На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этапе </a:t>
            </a:r>
            <a:r>
              <a:rPr lang="ru-RU" sz="1600" b="1" dirty="0">
                <a:ln>
                  <a:solidFill>
                    <a:srgbClr val="CD09B6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«мокрого прессования» </a:t>
            </a:r>
            <a:r>
              <a:rPr lang="ru-RU" sz="16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/>
              </a:rPr>
              <a:t>бумагу окончательно высушивают, обезвоживают и уплотняют. Результат — ровная белая лента наматывается на огромный рулон. Бумага готова! Можно отправлять на книжные фабрики. Там бумажное полотно разрезают, создавая книги и тетради.</a:t>
            </a:r>
          </a:p>
        </p:txBody>
      </p:sp>
      <p:pic>
        <p:nvPicPr>
          <p:cNvPr id="11" name="Рисунок 10" descr="Как делают книги и как делают бумагу, фото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974" y="2008048"/>
            <a:ext cx="5524329" cy="3847973"/>
          </a:xfrm>
          <a:prstGeom prst="rect">
            <a:avLst/>
          </a:prstGeom>
          <a:noFill/>
          <a:ln w="57150">
            <a:solidFill>
              <a:srgbClr val="CD09B6"/>
            </a:solidFill>
          </a:ln>
        </p:spPr>
      </p:pic>
      <p:pic>
        <p:nvPicPr>
          <p:cNvPr id="12" name="Picture 2" descr="http://kartinki-vernisazh.ru/_ph/79/1/845833681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6" y="216863"/>
            <a:ext cx="1023961" cy="108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animationplayhouse.com/book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1935">
            <a:off x="42936" y="489905"/>
            <a:ext cx="6667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ages.easyfreeclipart.com/98/school-books-clip-art-clipart-panda-free-images-9885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297220"/>
            <a:ext cx="1783975" cy="252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syromono.info/images/wagon-clipart-book-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73" y="3356992"/>
            <a:ext cx="2655112" cy="345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https://clipartion.com/wp-content/uploads/2015/11/stack-of-books-clipart-free-clip-art-images-830x645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87" y="5413992"/>
            <a:ext cx="1888975" cy="146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356992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47" y="620688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img-fotki.yandex.ru/get/6418/23869276.ad/0_96e62_1e47ae93_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974" y="5817681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956</Words>
  <Application>Microsoft Office PowerPoint</Application>
  <PresentationFormat>Экран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user</cp:lastModifiedBy>
  <cp:revision>154</cp:revision>
  <dcterms:created xsi:type="dcterms:W3CDTF">2018-04-27T05:52:39Z</dcterms:created>
  <dcterms:modified xsi:type="dcterms:W3CDTF">2022-06-19T14:31:03Z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2359306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S9.1.0</vt:lpwstr>
  </property>
</Properties>
</file>